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1304" r:id="rId2"/>
    <p:sldId id="1346" r:id="rId3"/>
    <p:sldId id="1358" r:id="rId4"/>
    <p:sldId id="1359" r:id="rId5"/>
    <p:sldId id="1345" r:id="rId6"/>
    <p:sldId id="1350" r:id="rId7"/>
    <p:sldId id="1354" r:id="rId8"/>
    <p:sldId id="1355" r:id="rId9"/>
    <p:sldId id="1372" r:id="rId10"/>
    <p:sldId id="1373" r:id="rId11"/>
    <p:sldId id="1352" r:id="rId12"/>
    <p:sldId id="1353" r:id="rId13"/>
    <p:sldId id="1356" r:id="rId14"/>
    <p:sldId id="1360" r:id="rId15"/>
    <p:sldId id="1361" r:id="rId16"/>
    <p:sldId id="1362" r:id="rId17"/>
    <p:sldId id="1364" r:id="rId18"/>
    <p:sldId id="1380" r:id="rId19"/>
    <p:sldId id="1379" r:id="rId20"/>
    <p:sldId id="1366" r:id="rId21"/>
    <p:sldId id="1387" r:id="rId22"/>
    <p:sldId id="1384" r:id="rId23"/>
    <p:sldId id="1391" r:id="rId24"/>
    <p:sldId id="1386" r:id="rId25"/>
    <p:sldId id="1388" r:id="rId26"/>
    <p:sldId id="1392" r:id="rId27"/>
    <p:sldId id="1389" r:id="rId28"/>
    <p:sldId id="1385" r:id="rId29"/>
    <p:sldId id="1390" r:id="rId30"/>
    <p:sldId id="1393" r:id="rId31"/>
    <p:sldId id="1404" r:id="rId32"/>
    <p:sldId id="1396" r:id="rId33"/>
    <p:sldId id="1397" r:id="rId34"/>
    <p:sldId id="1398" r:id="rId35"/>
    <p:sldId id="1399" r:id="rId36"/>
    <p:sldId id="1400" r:id="rId37"/>
    <p:sldId id="1401" r:id="rId38"/>
    <p:sldId id="1405" r:id="rId39"/>
    <p:sldId id="1369" r:id="rId40"/>
    <p:sldId id="1371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78491" autoAdjust="0"/>
  </p:normalViewPr>
  <p:slideViewPr>
    <p:cSldViewPr snapToGrid="0">
      <p:cViewPr>
        <p:scale>
          <a:sx n="125" d="100"/>
          <a:sy n="125" d="100"/>
        </p:scale>
        <p:origin x="1512" y="85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E92FF-2DC7-4513-B72E-3FFD2C99530B}" type="datetimeFigureOut">
              <a:rPr lang="zh-CN" altLang="en-US" smtClean="0"/>
              <a:t>2025/04/17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18FA-88FF-4D84-A48B-5D984BBD9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335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97CB5-3AEF-85D8-875A-099F72CE9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幻灯片图像占位符 1">
            <a:extLst>
              <a:ext uri="{FF2B5EF4-FFF2-40B4-BE49-F238E27FC236}">
                <a16:creationId xmlns:a16="http://schemas.microsoft.com/office/drawing/2014/main" id="{15DFE510-1F6B-6233-B51B-350E4A4177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048592" name="备注占位符 2">
            <a:extLst>
              <a:ext uri="{FF2B5EF4-FFF2-40B4-BE49-F238E27FC236}">
                <a16:creationId xmlns:a16="http://schemas.microsoft.com/office/drawing/2014/main" id="{448A4FDA-CD37-7CF5-F47D-CCE11860B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城市形态与能源韧性的联系，从城市规划、计算、更新的角度，分析城市韧性的现状、提升未来的韧性，增加城市能源可持续性。</a:t>
            </a:r>
          </a:p>
        </p:txBody>
      </p:sp>
      <p:sp>
        <p:nvSpPr>
          <p:cNvPr id="1048593" name="灯片编号占位符 3">
            <a:extLst>
              <a:ext uri="{FF2B5EF4-FFF2-40B4-BE49-F238E27FC236}">
                <a16:creationId xmlns:a16="http://schemas.microsoft.com/office/drawing/2014/main" id="{3F47BABA-41C2-6DE5-2AF9-739ABD536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62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FC093-B879-B6F0-B15E-045724043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4E75F3-C89A-AE8E-B23E-4FC64D294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F085035-07E1-420E-2829-B545DDA6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1F1F1F"/>
              </a:solidFill>
              <a:latin typeface="Georgia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589110-A46D-5BBE-20DA-506211297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745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3FE74-03CF-00CB-C4FA-3E905DDCA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4E27F25-7D7A-0231-9266-23ED22A43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BC89E9-7AF6-8441-6F91-7937A51B2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1F1F1F"/>
              </a:solidFill>
              <a:latin typeface="Georgia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34EA6A-B259-D961-6D52-6D5FA35952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066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69F3B-0C33-4CF6-06BA-29732FAEE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ABBF64E-AA5B-4DEA-C010-908B00F3CC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9AD243-1EA5-6950-FB44-E21167F46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在数据库设计中，“一对多”和“多对一”本质上是同一关系的两种视角，但实践中更推荐将外键放在“多”的一方（即多对一的设计），这与关系数据库的规范化理论密切相关。</a:t>
            </a:r>
            <a:endParaRPr lang="en-US" altLang="zh-CN" b="1" i="0" u="none" strike="noStrike" kern="1200" dirty="0">
              <a:solidFill>
                <a:srgbClr val="000000"/>
              </a:solidFill>
              <a:effectLst/>
              <a:latin typeface="Georgia Pro" panose="02040502050405020303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关系数据库设计遵循规范化理论（</a:t>
            </a:r>
            <a:r>
              <a:rPr lang="en-US" altLang="zh-CN" b="1" i="0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Normalization</a:t>
            </a:r>
            <a:r>
              <a:rPr lang="zh-CN" altLang="en-US" b="1" i="0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），目标是消除数据冗余、保证数据一致性、简化更新操作。</a:t>
            </a:r>
            <a:endParaRPr lang="en-US" altLang="zh-CN" b="1" i="0" u="none" strike="noStrike" kern="1200" dirty="0">
              <a:solidFill>
                <a:srgbClr val="000000"/>
              </a:solidFill>
              <a:effectLst/>
              <a:latin typeface="Georgia Pro" panose="02040502050405020303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核心思想是：</a:t>
            </a:r>
            <a:endParaRPr lang="en-US" altLang="zh-CN" b="1" i="0" u="none" strike="noStrike" kern="1200" dirty="0">
              <a:solidFill>
                <a:srgbClr val="000000"/>
              </a:solidFill>
              <a:effectLst/>
              <a:latin typeface="Georgia Pro" panose="02040502050405020303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第一范式（</a:t>
            </a:r>
            <a:r>
              <a:rPr lang="en-US" altLang="zh-CN" b="1" i="0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1NF</a:t>
            </a:r>
            <a:r>
              <a:rPr lang="zh-CN" altLang="en-US" b="1" i="0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）：确保字段的原子性（不可再分），例如不能在一个字段中存储列表或集合。</a:t>
            </a:r>
            <a:endParaRPr lang="en-US" altLang="zh-CN" b="1" i="0" u="none" strike="noStrike" kern="1200" dirty="0">
              <a:solidFill>
                <a:srgbClr val="000000"/>
              </a:solidFill>
              <a:effectLst/>
              <a:latin typeface="Georgia Pro" panose="02040502050405020303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第三范式（</a:t>
            </a:r>
            <a:r>
              <a:rPr lang="en-US" altLang="zh-CN" b="1" i="0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3NF</a:t>
            </a:r>
            <a:r>
              <a:rPr lang="zh-CN" altLang="en-US" b="1" i="0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）：消除非主属性对主键的传递依赖。</a:t>
            </a:r>
            <a:endParaRPr lang="en-US" altLang="zh-CN" b="1" i="0" u="none" strike="noStrike" kern="1200" dirty="0">
              <a:solidFill>
                <a:srgbClr val="000000"/>
              </a:solidFill>
              <a:effectLst/>
              <a:latin typeface="Georgia Pro" panose="02040502050405020303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1F1F1F"/>
              </a:solidFill>
              <a:latin typeface="Georgia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46FD85-96E5-3D56-372C-48FDFE7D9F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274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BDF8C-E140-049B-A258-2CD910623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9CF3DE-3CA7-10EA-57A5-D18A60ECC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3F8E9A-C9C2-7B3A-2E84-26BA3E98D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1F1F1F"/>
              </a:solidFill>
              <a:latin typeface="Georgia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FFCFDA-E62A-F6CE-D173-D367A9DE73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766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FEF69-832C-C8FD-A41D-D84E05CC3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81077C-78D9-56E6-AFE5-44C556647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197F7D-55E8-54FA-E4C8-487A5E26C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1F1F1F"/>
              </a:solidFill>
              <a:latin typeface="Georgia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642884-B6F6-33D1-A83F-52DB5537B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362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9517C-F175-7F22-7806-FB0B384F9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CC27033-7500-D67C-46F9-05F5CA0F6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58ACF9-7615-336F-972F-E7E20369E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1F1F1F"/>
              </a:solidFill>
              <a:latin typeface="Georgia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ADB2A2-2FF2-6428-739C-CC2CD58CB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496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E5427-C0B3-8CFF-02E6-5C7161F6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C41814-BB43-D966-13C4-7AC99508D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1F4A5FB-8746-1B47-F762-6BF458F8C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1F1F1F"/>
              </a:solidFill>
              <a:latin typeface="Georgia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4EBFC3-EE16-ACEF-3E42-9D763FE171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193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143"/>
              </a:lnSpc>
              <a:spcAft>
                <a:spcPts val="300"/>
              </a:spcAft>
              <a:buNone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重复劳动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：每次新增一个工序（例如电工的“天花板电线管道”），都要修改“电工”行的“负责的工序列表”。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+mj-lt"/>
              <a:buNone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DeepSeek-CJK-patch"/>
              </a:rPr>
              <a:t>查询困难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DeepSeek-CJK-patch"/>
              </a:rPr>
              <a:t>：想统计“电工负责多少工序”，必须拆分“负责的工序列表”字段，非常麻烦。</a:t>
            </a:r>
          </a:p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18FA-88FF-4D84-A48B-5D984BBD9DC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275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316DF-9326-EE5C-55E6-200E39F15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9CD2E23-95D6-9EED-F25C-6FB3F3865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CB4D31A-6276-2172-0113-95F74D5A6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1F1F1F"/>
              </a:solidFill>
              <a:latin typeface="Georgia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B97527-70F1-6517-A2B5-92A74D54D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893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32349-33E8-A38B-26B1-4CE645603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D1FAD15-B22F-A9A5-194D-83A455E68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2D8487-3648-15B3-3298-9D0470627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1F1F1F"/>
              </a:solidFill>
              <a:latin typeface="Georgia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B38A04-8D97-845D-85C4-768FA33F6E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351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44AAD-FE81-FC7D-BA41-3635F01C5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10C9D2A-7A66-A04D-1EA8-B8201A5281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094172-6581-962D-92D6-70C4A8453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srgbClr val="1F1F1F"/>
              </a:solidFill>
              <a:latin typeface="Georgia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BDAFFD-40BB-DDC6-EA51-8D8E98044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DF61-DA3A-4787-B56D-7FD06C3E552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685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581791-E636-58F5-BB0A-6D57F387A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B6DED7-66F4-7D90-6BFE-1F36F0C1FA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A77CA5-D242-7884-E4FF-A820A92B2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AFC2-F9A8-472B-A065-98EA3A4CEF2B}" type="datetimeFigureOut">
              <a:rPr lang="zh-CN" altLang="en-US" smtClean="0"/>
              <a:t>2025/04/17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A936DF-713D-BBFF-A664-45BAD27CB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4DA870-9A41-634A-FA79-331028AAC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011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33D1B-DA99-D8AF-C520-E78B6F74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DE4AF8-7407-DE9A-32AF-02CBEC3DB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DB7D23-91F9-66C0-B675-BC777A97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AFC2-F9A8-472B-A065-98EA3A4CEF2B}" type="datetimeFigureOut">
              <a:rPr lang="zh-CN" altLang="en-US" smtClean="0"/>
              <a:t>2025/04/17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03735F-9073-0A36-BD41-87DAD93BD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5A4DB7-AC1E-3897-85FA-6B6970DBF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014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408047-57C7-D9F4-48CD-4EE4CD4F8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B260A5-E969-818B-17E0-994E674AE4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CB4512-31E0-4362-481A-2FB1A3C71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AFC2-F9A8-472B-A065-98EA3A4CEF2B}" type="datetimeFigureOut">
              <a:rPr lang="zh-CN" altLang="en-US" smtClean="0"/>
              <a:t>2025/04/17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82CD2C-15D7-DE3C-E7A5-9FAF26738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EF8511-8AA1-ACD1-A384-2FB50FB1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40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C8212-E193-127E-F1A6-4CA60AF1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CF8C1F-4DA1-1811-1157-0FCE4FE5A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96351A-C2CA-0DC0-9896-277F10A56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AFC2-F9A8-472B-A065-98EA3A4CEF2B}" type="datetimeFigureOut">
              <a:rPr lang="zh-CN" altLang="en-US" smtClean="0"/>
              <a:t>2025/04/17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6FFA59-0B0D-B03D-3AFF-D6EF5F70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4BC3A9-6C3F-31E3-C709-0CD610CE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13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F6B2B-B2A9-455F-8DC0-43CCD556C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90FFE4-FC18-3B62-2582-E234BA046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6EA08B-245E-807A-CA68-BFCA70749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AFC2-F9A8-472B-A065-98EA3A4CEF2B}" type="datetimeFigureOut">
              <a:rPr lang="zh-CN" altLang="en-US" smtClean="0"/>
              <a:t>2025/04/17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1C2E10-6DE3-09EB-95C8-0C0A14C2D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FAAD62-019E-5F05-F552-8EED7EAE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129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F5707-A064-6955-87B9-3807E29AD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9BD6AD-8A01-921D-3EE6-7700BEF6D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DAAB54-3DDD-B98E-0186-03A608C65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E15D33-CE21-165C-75B5-8540B392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AFC2-F9A8-472B-A065-98EA3A4CEF2B}" type="datetimeFigureOut">
              <a:rPr lang="zh-CN" altLang="en-US" smtClean="0"/>
              <a:t>2025/04/17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5E473D-E83E-1A96-FA04-9F4DEA857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EE04BD-F8CF-32CC-F75A-1DFFDA08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51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85D9C9-BE86-252F-F2BD-94DE79A9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5A14EA-DAB3-B7A6-7579-FB9183D15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3D58BB-E9F3-CD59-01EF-DDAD3182B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7F58A9-C424-025D-C320-F94DB16606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279F80-AD30-D947-C194-03DB37D21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3E66EA-99A7-F829-B1C3-A98FD84BC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AFC2-F9A8-472B-A065-98EA3A4CEF2B}" type="datetimeFigureOut">
              <a:rPr lang="zh-CN" altLang="en-US" smtClean="0"/>
              <a:t>2025/04/17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5C5CFDC-ADE1-A27A-BA7D-0915031B3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B64B2E8-4862-8A31-B5CC-12817F42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251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9673D-C9FE-239D-7CF0-D349CFD3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775935-CA05-C2E8-D419-A50661EEE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AFC2-F9A8-472B-A065-98EA3A4CEF2B}" type="datetimeFigureOut">
              <a:rPr lang="zh-CN" altLang="en-US" smtClean="0"/>
              <a:t>2025/04/17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34C8CB-BF0D-421F-9397-3F2915BD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8F0CB8-0BAE-549B-D9A0-02B62F96E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326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37879C-D015-7493-B091-B9FA36F4C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AFC2-F9A8-472B-A065-98EA3A4CEF2B}" type="datetimeFigureOut">
              <a:rPr lang="zh-CN" altLang="en-US" smtClean="0"/>
              <a:t>2025/04/17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957255-5206-ABBC-3087-2DD68B0D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90C708-0C91-CEEE-5288-CE815582E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27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B094C9-1EB4-81EE-05C3-5844BC9C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C3D828-EB47-A952-E658-B63659AC7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089E5D-926B-E225-9E58-E9C1EDE6C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00CDE4-EDFA-A173-3849-E92FC0FD6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AFC2-F9A8-472B-A065-98EA3A4CEF2B}" type="datetimeFigureOut">
              <a:rPr lang="zh-CN" altLang="en-US" smtClean="0"/>
              <a:t>2025/04/17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62368A-E063-E60F-1C82-61F28D5B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81B47C-944C-C9A4-7650-5CA771AFA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371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212C4A-6769-41AC-2ACA-2BEBFB281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FB3A82-65CB-0651-0F6F-8D0463E76D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6C57999-2D26-FB1E-0F30-14EE8F9D2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09BB30-1866-7F93-A805-CDB17195D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9AFC2-F9A8-472B-A065-98EA3A4CEF2B}" type="datetimeFigureOut">
              <a:rPr lang="zh-CN" altLang="en-US" smtClean="0"/>
              <a:t>2025/04/17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A02F91-D4F4-2D31-27EB-40D699016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6E2C9B-F77B-AD09-9632-4121CE1DF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73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F9B2722-414B-F651-BA04-8280BECA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758D42-6FB5-AADD-CD5B-56747C39B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F7C215-90DD-16ED-DF51-3C5A76118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49AFC2-F9A8-472B-A065-98EA3A4CEF2B}" type="datetimeFigureOut">
              <a:rPr lang="zh-CN" altLang="en-US" smtClean="0"/>
              <a:t>2025/04/17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F21AF2-1866-7FF2-D46E-822212F18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A3E25-0499-212F-9A80-1E181A509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8ABB29-149D-41AA-97C3-6D8FC15EA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97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8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62AE8-113F-3937-45F9-3023D703C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C8F5F38-72A6-4688-BB36-C3E2271EC32B}"/>
              </a:ext>
            </a:extLst>
          </p:cNvPr>
          <p:cNvGrpSpPr/>
          <p:nvPr/>
        </p:nvGrpSpPr>
        <p:grpSpPr>
          <a:xfrm>
            <a:off x="190499" y="136537"/>
            <a:ext cx="5118712" cy="1080000"/>
            <a:chOff x="0" y="0"/>
            <a:chExt cx="5118712" cy="1080000"/>
          </a:xfrm>
        </p:grpSpPr>
        <p:pic>
          <p:nvPicPr>
            <p:cNvPr id="5" name="图片 4" descr="图标&#10;&#10;描述已自动生成">
              <a:extLst>
                <a:ext uri="{FF2B5EF4-FFF2-40B4-BE49-F238E27FC236}">
                  <a16:creationId xmlns:a16="http://schemas.microsoft.com/office/drawing/2014/main" id="{D06176E9-867E-6B12-ABC8-EEEE0FCE7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8712" y="180000"/>
              <a:ext cx="3600000" cy="720000"/>
            </a:xfrm>
            <a:prstGeom prst="rect">
              <a:avLst/>
            </a:prstGeom>
          </p:spPr>
        </p:pic>
        <p:pic>
          <p:nvPicPr>
            <p:cNvPr id="6" name="图片 5" descr="徽标&#10;&#10;描述已自动生成">
              <a:extLst>
                <a:ext uri="{FF2B5EF4-FFF2-40B4-BE49-F238E27FC236}">
                  <a16:creationId xmlns:a16="http://schemas.microsoft.com/office/drawing/2014/main" id="{7CD24CFD-66DE-1635-5F96-72801C4E4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421591" cy="1080000"/>
            </a:xfrm>
            <a:prstGeom prst="rect">
              <a:avLst/>
            </a:prstGeom>
          </p:spPr>
        </p:pic>
      </p:grpSp>
      <p:sp>
        <p:nvSpPr>
          <p:cNvPr id="9" name="文本框 7">
            <a:extLst>
              <a:ext uri="{FF2B5EF4-FFF2-40B4-BE49-F238E27FC236}">
                <a16:creationId xmlns:a16="http://schemas.microsoft.com/office/drawing/2014/main" id="{E37E86A9-EDFD-220B-4D76-A0FAC0B6C2A3}"/>
              </a:ext>
            </a:extLst>
          </p:cNvPr>
          <p:cNvSpPr txBox="1"/>
          <p:nvPr/>
        </p:nvSpPr>
        <p:spPr>
          <a:xfrm>
            <a:off x="0" y="283955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latin typeface="Georgia Pro" panose="02040502050405020303" pitchFamily="18" charset="0"/>
                <a:ea typeface="思源宋体" panose="02020400000000000000" pitchFamily="18" charset="-122"/>
              </a:rPr>
              <a:t>工程项目数据建模与施工模拟计算</a:t>
            </a:r>
            <a:endParaRPr lang="en-US" altLang="zh-CN" sz="4400" b="1" dirty="0">
              <a:latin typeface="Georgia Pro" panose="02040502050405020303" pitchFamily="18" charset="0"/>
              <a:ea typeface="思源宋体" panose="02020400000000000000" pitchFamily="18" charset="-122"/>
            </a:endParaRPr>
          </a:p>
        </p:txBody>
      </p:sp>
      <p:sp>
        <p:nvSpPr>
          <p:cNvPr id="10" name="文本框 7">
            <a:extLst>
              <a:ext uri="{FF2B5EF4-FFF2-40B4-BE49-F238E27FC236}">
                <a16:creationId xmlns:a16="http://schemas.microsoft.com/office/drawing/2014/main" id="{5DC2EA55-4503-503C-2698-DADFBFDE9CEA}"/>
              </a:ext>
            </a:extLst>
          </p:cNvPr>
          <p:cNvSpPr txBox="1"/>
          <p:nvPr/>
        </p:nvSpPr>
        <p:spPr>
          <a:xfrm>
            <a:off x="3576000" y="5815113"/>
            <a:ext cx="50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Georgia Pro" panose="02040502050405020303" pitchFamily="18" charset="0"/>
                <a:ea typeface="思源宋体" panose="02020400000000000000" pitchFamily="18" charset="-122"/>
              </a:rPr>
              <a:t>邱峰</a:t>
            </a:r>
          </a:p>
        </p:txBody>
      </p:sp>
      <p:sp>
        <p:nvSpPr>
          <p:cNvPr id="11" name="文本框 11">
            <a:extLst>
              <a:ext uri="{FF2B5EF4-FFF2-40B4-BE49-F238E27FC236}">
                <a16:creationId xmlns:a16="http://schemas.microsoft.com/office/drawing/2014/main" id="{5D9911F3-8A6E-CE3D-61F6-97F681A506FC}"/>
              </a:ext>
            </a:extLst>
          </p:cNvPr>
          <p:cNvSpPr txBox="1"/>
          <p:nvPr/>
        </p:nvSpPr>
        <p:spPr>
          <a:xfrm>
            <a:off x="6714067" y="491871"/>
            <a:ext cx="547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5FBAA67-8EC1-4905-A455-06C9CFF990F7}" type="datetime2">
              <a:rPr lang="en-US" altLang="zh-CN" b="1" spc="100" smtClean="0">
                <a:latin typeface="Georgia Pro" panose="02040502050405020303" pitchFamily="18" charset="0"/>
                <a:ea typeface="思源宋体" panose="02020400000000000000" pitchFamily="18" charset="-122"/>
                <a:cs typeface="+mn-ea"/>
                <a:sym typeface="Arial" panose="020B0604020202020204" pitchFamily="34" charset="0"/>
              </a:rPr>
              <a:t>Thursday, April 17, 2025</a:t>
            </a:fld>
            <a:endParaRPr lang="zh-CN" altLang="en-US" b="1" spc="100" dirty="0">
              <a:latin typeface="Georgia Pro" panose="02040502050405020303" pitchFamily="18" charset="0"/>
              <a:ea typeface="思源宋体" panose="02020400000000000000" pitchFamily="18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F9C4B6-3853-84E1-3156-A849D0BA7A06}"/>
              </a:ext>
            </a:extLst>
          </p:cNvPr>
          <p:cNvSpPr txBox="1"/>
          <p:nvPr/>
        </p:nvSpPr>
        <p:spPr>
          <a:xfrm>
            <a:off x="0" y="3608999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200"/>
              </a:spcAft>
            </a:pPr>
            <a:r>
              <a:rPr lang="en-US" altLang="zh-CN" sz="2000" b="1" i="0" dirty="0">
                <a:solidFill>
                  <a:srgbClr val="1F2328"/>
                </a:solidFill>
                <a:effectLst/>
                <a:latin typeface="Georgia Pro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Agent-Based Simulation of Construction workflows and Information flow</a:t>
            </a:r>
          </a:p>
        </p:txBody>
      </p:sp>
    </p:spTree>
    <p:extLst>
      <p:ext uri="{BB962C8B-B14F-4D97-AF65-F5344CB8AC3E}">
        <p14:creationId xmlns:p14="http://schemas.microsoft.com/office/powerpoint/2010/main" val="3984503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E320-2571-A6BC-FDB2-699201BA6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">
            <a:extLst>
              <a:ext uri="{FF2B5EF4-FFF2-40B4-BE49-F238E27FC236}">
                <a16:creationId xmlns:a16="http://schemas.microsoft.com/office/drawing/2014/main" id="{9C924ED7-19C3-ABAB-72A4-21DCBEE43C38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内容解释</a:t>
            </a:r>
            <a:endParaRPr lang="en-US" altLang="zh-CN" sz="2800" b="1" dirty="0">
              <a:latin typeface="Georgia Pro" panose="02040502050405020303" pitchFamily="18" charset="0"/>
              <a:ea typeface="宋体" panose="02010600030101010101" pitchFamily="2" charset="-122"/>
              <a:cs typeface="更纱黑体 SC" panose="020005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A4C77F-21F9-44B2-4772-2E4BEE12B930}"/>
              </a:ext>
            </a:extLst>
          </p:cNvPr>
          <p:cNvSpPr txBox="1"/>
          <p:nvPr/>
        </p:nvSpPr>
        <p:spPr>
          <a:xfrm>
            <a:off x="0" y="520075"/>
            <a:ext cx="12192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altLang="zh-CN" sz="1600" b="1" i="0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Process</a:t>
            </a:r>
            <a:r>
              <a:rPr lang="zh-CN" altLang="en-US" sz="1600" b="1" i="0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（工作内容）</a:t>
            </a:r>
            <a:endParaRPr lang="en-US" altLang="zh-CN" sz="1600" b="1" i="0" u="none" strike="noStrike" kern="1200" dirty="0">
              <a:solidFill>
                <a:srgbClr val="000000"/>
              </a:solidFill>
              <a:effectLst/>
              <a:latin typeface="Georgia Pro" panose="02040502050405020303" pitchFamily="18" charset="0"/>
              <a:ea typeface="宋体" panose="02010600030101010101" pitchFamily="2" charset="-122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altLang="zh-CN" sz="1600" i="1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Gravel base layer</a:t>
            </a:r>
            <a:endParaRPr lang="zh-CN" altLang="zh-CN" sz="2800" i="1" u="none" strike="noStrike" dirty="0">
              <a:effectLst/>
              <a:latin typeface="Georgia Pro" panose="02040502050405020303" pitchFamily="18" charset="0"/>
              <a:ea typeface="宋体" panose="02010600030101010101" pitchFamily="2" charset="-122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altLang="zh-CN" sz="1600" i="1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Pipes in the floor</a:t>
            </a:r>
            <a:endParaRPr lang="zh-CN" altLang="zh-CN" sz="2800" i="1" u="none" strike="noStrike" dirty="0">
              <a:effectLst/>
              <a:latin typeface="Georgia Pro" panose="02040502050405020303" pitchFamily="18" charset="0"/>
              <a:ea typeface="宋体" panose="02010600030101010101" pitchFamily="2" charset="-122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altLang="zh-CN" sz="1600" i="1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Electric conduits in the floor</a:t>
            </a:r>
            <a:endParaRPr lang="zh-CN" altLang="zh-CN" sz="2800" i="1" u="none" strike="noStrike" dirty="0">
              <a:effectLst/>
              <a:latin typeface="Georgia Pro" panose="02040502050405020303" pitchFamily="18" charset="0"/>
              <a:ea typeface="宋体" panose="02010600030101010101" pitchFamily="2" charset="-122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altLang="zh-CN" sz="1600" i="1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Floor tiling</a:t>
            </a:r>
            <a:endParaRPr lang="zh-CN" altLang="zh-CN" sz="2800" i="1" u="none" strike="noStrike" dirty="0">
              <a:effectLst/>
              <a:latin typeface="Georgia Pro" panose="02040502050405020303" pitchFamily="18" charset="0"/>
              <a:ea typeface="宋体" panose="02010600030101010101" pitchFamily="2" charset="-122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altLang="zh-CN" sz="1600" i="1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Partition phase 1</a:t>
            </a:r>
            <a:endParaRPr lang="zh-CN" altLang="zh-CN" sz="2800" i="1" u="none" strike="noStrike" dirty="0">
              <a:effectLst/>
              <a:latin typeface="Georgia Pro" panose="02040502050405020303" pitchFamily="18" charset="0"/>
              <a:ea typeface="宋体" panose="02010600030101010101" pitchFamily="2" charset="-122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altLang="zh-CN" sz="1600" i="1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Pipes in the wall</a:t>
            </a:r>
            <a:endParaRPr lang="zh-CN" altLang="zh-CN" sz="2800" i="1" u="none" strike="noStrike" dirty="0">
              <a:effectLst/>
              <a:latin typeface="Georgia Pro" panose="02040502050405020303" pitchFamily="18" charset="0"/>
              <a:ea typeface="宋体" panose="02010600030101010101" pitchFamily="2" charset="-122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altLang="zh-CN" sz="1600" i="1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Electric conduits in the wall</a:t>
            </a:r>
            <a:endParaRPr lang="zh-CN" altLang="zh-CN" sz="2800" i="1" u="none" strike="noStrike" dirty="0">
              <a:effectLst/>
              <a:latin typeface="Georgia Pro" panose="02040502050405020303" pitchFamily="18" charset="0"/>
              <a:ea typeface="宋体" panose="02010600030101010101" pitchFamily="2" charset="-122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altLang="zh-CN" sz="1600" i="1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Partition phase 2</a:t>
            </a:r>
            <a:endParaRPr lang="zh-CN" altLang="zh-CN" sz="2800" i="1" u="none" strike="noStrike" dirty="0">
              <a:effectLst/>
              <a:latin typeface="Georgia Pro" panose="02040502050405020303" pitchFamily="18" charset="0"/>
              <a:ea typeface="宋体" panose="02010600030101010101" pitchFamily="2" charset="-122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altLang="zh-CN" sz="1600" i="1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Wall tiling</a:t>
            </a:r>
            <a:endParaRPr lang="zh-CN" altLang="zh-CN" sz="2800" i="1" u="none" strike="noStrike" dirty="0">
              <a:effectLst/>
              <a:latin typeface="Georgia Pro" panose="02040502050405020303" pitchFamily="18" charset="0"/>
              <a:ea typeface="宋体" panose="02010600030101010101" pitchFamily="2" charset="-122"/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altLang="zh-CN" sz="1600" i="1" u="none" strike="noStrike" kern="1200" dirty="0">
                <a:solidFill>
                  <a:srgbClr val="00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Partition phase 3</a:t>
            </a:r>
          </a:p>
        </p:txBody>
      </p:sp>
      <p:pic>
        <p:nvPicPr>
          <p:cNvPr id="8" name="Picture 2" descr="客户, 服务, 代理, 支持, 人 图标">
            <a:extLst>
              <a:ext uri="{FF2B5EF4-FFF2-40B4-BE49-F238E27FC236}">
                <a16:creationId xmlns:a16="http://schemas.microsoft.com/office/drawing/2014/main" id="{EB4CA2CD-FB32-5DAE-8756-F4D9C68B7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000" y="-314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E6E7624-7B6E-48A1-D257-B2A3F821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581852"/>
              </p:ext>
            </p:extLst>
          </p:nvPr>
        </p:nvGraphicFramePr>
        <p:xfrm>
          <a:off x="464519" y="3429000"/>
          <a:ext cx="7195628" cy="30873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2948">
                  <a:extLst>
                    <a:ext uri="{9D8B030D-6E8A-4147-A177-3AD203B41FA5}">
                      <a16:colId xmlns:a16="http://schemas.microsoft.com/office/drawing/2014/main" val="1464494276"/>
                    </a:ext>
                  </a:extLst>
                </a:gridCol>
                <a:gridCol w="4797085">
                  <a:extLst>
                    <a:ext uri="{9D8B030D-6E8A-4147-A177-3AD203B41FA5}">
                      <a16:colId xmlns:a16="http://schemas.microsoft.com/office/drawing/2014/main" val="1833323023"/>
                    </a:ext>
                  </a:extLst>
                </a:gridCol>
                <a:gridCol w="1765595">
                  <a:extLst>
                    <a:ext uri="{9D8B030D-6E8A-4147-A177-3AD203B41FA5}">
                      <a16:colId xmlns:a16="http://schemas.microsoft.com/office/drawing/2014/main" val="468689680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Georgia Pro" panose="02040502050405020303" pitchFamily="18" charset="0"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0276592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3205146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4412027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4633277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7828386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912499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Georgia Pro" panose="02040502050405020303" pitchFamily="18" charset="0"/>
                        </a:rPr>
                        <a:t>6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776658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Georgia Pro" panose="02040502050405020303" pitchFamily="18" charset="0"/>
                        </a:rPr>
                        <a:t>7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7699144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460035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240478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u="none" strike="noStrike">
                          <a:effectLst/>
                          <a:latin typeface="Georgia Pro" panose="02040502050405020303" pitchFamily="18" charset="0"/>
                        </a:rPr>
                        <a:t>10</a:t>
                      </a:r>
                      <a:endParaRPr lang="en-US" altLang="zh-CN" sz="18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77267287"/>
                  </a:ext>
                </a:extLst>
              </a:tr>
            </a:tbl>
          </a:graphicData>
        </a:graphic>
      </p:graphicFrame>
      <p:pic>
        <p:nvPicPr>
          <p:cNvPr id="4" name="Picture 4" descr="任务, 软件, 平台, 管理, 项目 图标">
            <a:extLst>
              <a:ext uri="{FF2B5EF4-FFF2-40B4-BE49-F238E27FC236}">
                <a16:creationId xmlns:a16="http://schemas.microsoft.com/office/drawing/2014/main" id="{59E6A502-1E4C-A64E-C6D5-AD1F8E273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996" y="-314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28EFC85-4604-0AF7-A6E7-EEE8B9F71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532120"/>
              </p:ext>
            </p:extLst>
          </p:nvPr>
        </p:nvGraphicFramePr>
        <p:xfrm>
          <a:off x="3916369" y="901532"/>
          <a:ext cx="7195627" cy="2037852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784446144"/>
                    </a:ext>
                  </a:extLst>
                </a:gridCol>
                <a:gridCol w="5976427">
                  <a:extLst>
                    <a:ext uri="{9D8B030D-6E8A-4147-A177-3AD203B41FA5}">
                      <a16:colId xmlns:a16="http://schemas.microsoft.com/office/drawing/2014/main" val="5814561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b="1" dirty="0">
                          <a:solidFill>
                            <a:srgbClr val="404040"/>
                          </a:solidFill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工种</a:t>
                      </a:r>
                    </a:p>
                  </a:txBody>
                  <a:tcPr marR="65322" marT="32661" marB="32661" anchor="ctr">
                    <a:lnL>
                      <a:noFill/>
                    </a:lnL>
                    <a:lnR>
                      <a:noFill/>
                    </a:lnR>
                    <a:lnT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1">
                          <a:solidFill>
                            <a:srgbClr val="404040"/>
                          </a:solidFill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负责的工序列表</a:t>
                      </a:r>
                    </a:p>
                  </a:txBody>
                  <a:tcPr marL="65322" marR="65322" marT="32661" marB="32661" anchor="ctr">
                    <a:lnL>
                      <a:noFill/>
                    </a:lnL>
                    <a:lnR>
                      <a:noFill/>
                    </a:lnR>
                    <a:lnT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4478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电工</a:t>
                      </a:r>
                    </a:p>
                  </a:txBody>
                  <a:tcPr marR="65322" marT="32661" marB="32661" anchor="ctr">
                    <a:lnL>
                      <a:noFill/>
                    </a:lnL>
                    <a:lnR>
                      <a:noFill/>
                    </a:lnR>
                    <a:lnT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地板下的电线管道</a:t>
                      </a:r>
                      <a:r>
                        <a:rPr lang="en-US" altLang="zh-CN" dirty="0"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zh-CN" altLang="en-US" dirty="0"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墙体内的电线管道</a:t>
                      </a:r>
                    </a:p>
                  </a:txBody>
                  <a:tcPr marL="65322" marR="65322" marT="32661" marB="32661" anchor="ctr">
                    <a:lnL>
                      <a:noFill/>
                    </a:lnL>
                    <a:lnR>
                      <a:noFill/>
                    </a:lnR>
                    <a:lnT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314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瓦工</a:t>
                      </a:r>
                    </a:p>
                  </a:txBody>
                  <a:tcPr marR="65322" marT="32661" marB="32661" anchor="ctr">
                    <a:lnL>
                      <a:noFill/>
                    </a:lnL>
                    <a:lnR>
                      <a:noFill/>
                    </a:lnR>
                    <a:lnT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铺地砖</a:t>
                      </a:r>
                      <a:r>
                        <a:rPr lang="en-US" altLang="zh-CN" dirty="0"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zh-CN" altLang="en-US" dirty="0"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铺墙砖</a:t>
                      </a:r>
                    </a:p>
                  </a:txBody>
                  <a:tcPr marL="65322" marR="65322" marT="32661" marB="32661" anchor="ctr">
                    <a:lnL>
                      <a:noFill/>
                    </a:lnL>
                    <a:lnR>
                      <a:noFill/>
                    </a:lnR>
                    <a:lnT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602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管道工</a:t>
                      </a:r>
                    </a:p>
                  </a:txBody>
                  <a:tcPr marR="65322" marT="32661" marB="32661" anchor="ctr">
                    <a:lnL>
                      <a:noFill/>
                    </a:lnL>
                    <a:lnR>
                      <a:noFill/>
                    </a:lnR>
                    <a:lnT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地板下的水管</a:t>
                      </a:r>
                      <a:r>
                        <a:rPr lang="en-US" altLang="zh-CN" dirty="0"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zh-CN" altLang="en-US" dirty="0"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墙体内的水管</a:t>
                      </a:r>
                    </a:p>
                  </a:txBody>
                  <a:tcPr marL="65322" marR="65322" marT="32661" marB="32661" anchor="ctr">
                    <a:lnL>
                      <a:noFill/>
                    </a:lnL>
                    <a:lnR>
                      <a:noFill/>
                    </a:lnR>
                    <a:lnT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177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隔断工</a:t>
                      </a:r>
                    </a:p>
                  </a:txBody>
                  <a:tcPr marR="65322" marT="32661" marB="32661" anchor="ctr">
                    <a:lnL>
                      <a:noFill/>
                    </a:lnL>
                    <a:lnR>
                      <a:noFill/>
                    </a:lnR>
                    <a:lnT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分区阶段</a:t>
                      </a:r>
                      <a:r>
                        <a:rPr lang="en-US" altLang="zh-CN" dirty="0"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1, </a:t>
                      </a:r>
                      <a:r>
                        <a:rPr lang="zh-CN" altLang="en-US" dirty="0"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分区阶段</a:t>
                      </a:r>
                      <a:r>
                        <a:rPr lang="en-US" altLang="zh-CN" dirty="0"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2, </a:t>
                      </a:r>
                      <a:r>
                        <a:rPr lang="zh-CN" altLang="en-US" dirty="0"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分区阶段</a:t>
                      </a:r>
                      <a:r>
                        <a:rPr lang="en-US" altLang="zh-CN" dirty="0"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65322" marR="65322" marT="32661" marB="32661" anchor="ctr">
                    <a:lnL>
                      <a:noFill/>
                    </a:lnL>
                    <a:lnR>
                      <a:noFill/>
                    </a:lnR>
                    <a:lnT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601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碎石工</a:t>
                      </a:r>
                    </a:p>
                  </a:txBody>
                  <a:tcPr marR="65322" marT="32661" marB="32661" anchor="ctr">
                    <a:lnL>
                      <a:noFill/>
                    </a:lnL>
                    <a:lnR>
                      <a:noFill/>
                    </a:lnR>
                    <a:lnT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Georgia Pro" panose="02040502050405020303" pitchFamily="18" charset="0"/>
                          <a:ea typeface="宋体" panose="02010600030101010101" pitchFamily="2" charset="-122"/>
                        </a:rPr>
                        <a:t>碎石基层</a:t>
                      </a:r>
                    </a:p>
                  </a:txBody>
                  <a:tcPr marL="65322" marR="65322" marT="32661" marB="32661" anchor="ctr">
                    <a:lnL>
                      <a:noFill/>
                    </a:lnL>
                    <a:lnR>
                      <a:noFill/>
                    </a:lnR>
                    <a:lnT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094934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6D4FFC46-5558-91EF-F205-4202D3F899A1}"/>
              </a:ext>
            </a:extLst>
          </p:cNvPr>
          <p:cNvSpPr txBox="1"/>
          <p:nvPr/>
        </p:nvSpPr>
        <p:spPr>
          <a:xfrm>
            <a:off x="3916369" y="404743"/>
            <a:ext cx="615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这种设计会导致什么问题？</a:t>
            </a:r>
            <a:endParaRPr lang="zh-CN" altLang="en-US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28B18E48-F0C2-723F-1677-D0C6E3E41F65}"/>
              </a:ext>
            </a:extLst>
          </p:cNvPr>
          <p:cNvSpPr/>
          <p:nvPr/>
        </p:nvSpPr>
        <p:spPr>
          <a:xfrm rot="5400000">
            <a:off x="5144200" y="3014921"/>
            <a:ext cx="360000" cy="36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B198D9-AEF6-01EC-FC65-BF4CE86B82D4}"/>
              </a:ext>
            </a:extLst>
          </p:cNvPr>
          <p:cNvSpPr txBox="1"/>
          <p:nvPr/>
        </p:nvSpPr>
        <p:spPr>
          <a:xfrm>
            <a:off x="8032246" y="3505519"/>
            <a:ext cx="37597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数据不重复</a:t>
            </a:r>
            <a:endParaRPr lang="en-US" altLang="zh-CN" b="1" i="0" dirty="0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查询方便</a:t>
            </a:r>
            <a:endParaRPr lang="en-US" altLang="zh-CN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扩展灵活</a:t>
            </a:r>
            <a:endParaRPr lang="en-US" altLang="zh-CN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核心原则：每个表只做一件事，用编号关联信息，而不是堆砌数据。</a:t>
            </a:r>
          </a:p>
        </p:txBody>
      </p:sp>
    </p:spTree>
    <p:extLst>
      <p:ext uri="{BB962C8B-B14F-4D97-AF65-F5344CB8AC3E}">
        <p14:creationId xmlns:p14="http://schemas.microsoft.com/office/powerpoint/2010/main" val="1758206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E171B-9597-D8E5-63D7-2447379CF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1">
            <a:extLst>
              <a:ext uri="{FF2B5EF4-FFF2-40B4-BE49-F238E27FC236}">
                <a16:creationId xmlns:a16="http://schemas.microsoft.com/office/drawing/2014/main" id="{B0508EBE-AD71-8091-BB04-C9EF9FE01282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具体数据：一个多工种参与的施工项目案例</a:t>
            </a:r>
            <a:endParaRPr lang="en-US" altLang="zh-CN" sz="2800" b="1" dirty="0">
              <a:latin typeface="Georgia Pro" panose="02040502050405020303" pitchFamily="18" charset="0"/>
              <a:ea typeface="宋体" panose="02010600030101010101" pitchFamily="2" charset="-122"/>
              <a:cs typeface="更纱黑体 SC" panose="02000500000000000000" pitchFamily="2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4878442-C2F5-3822-29C8-7DB4E3778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111323"/>
              </p:ext>
            </p:extLst>
          </p:nvPr>
        </p:nvGraphicFramePr>
        <p:xfrm>
          <a:off x="438150" y="1276350"/>
          <a:ext cx="2597150" cy="106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6695">
                  <a:extLst>
                    <a:ext uri="{9D8B030D-6E8A-4147-A177-3AD203B41FA5}">
                      <a16:colId xmlns:a16="http://schemas.microsoft.com/office/drawing/2014/main" val="106952934"/>
                    </a:ext>
                  </a:extLst>
                </a:gridCol>
                <a:gridCol w="800285">
                  <a:extLst>
                    <a:ext uri="{9D8B030D-6E8A-4147-A177-3AD203B41FA5}">
                      <a16:colId xmlns:a16="http://schemas.microsoft.com/office/drawing/2014/main" val="1119799657"/>
                    </a:ext>
                  </a:extLst>
                </a:gridCol>
                <a:gridCol w="1540170">
                  <a:extLst>
                    <a:ext uri="{9D8B030D-6E8A-4147-A177-3AD203B41FA5}">
                      <a16:colId xmlns:a16="http://schemas.microsoft.com/office/drawing/2014/main" val="300074688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Number of people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7032691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264843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5949671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5195958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118301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27115762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8344DC9-A593-E928-200C-B0A51FC39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473430"/>
              </p:ext>
            </p:extLst>
          </p:nvPr>
        </p:nvGraphicFramePr>
        <p:xfrm>
          <a:off x="3841750" y="1276350"/>
          <a:ext cx="1737526" cy="106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3862">
                  <a:extLst>
                    <a:ext uri="{9D8B030D-6E8A-4147-A177-3AD203B41FA5}">
                      <a16:colId xmlns:a16="http://schemas.microsoft.com/office/drawing/2014/main" val="52743381"/>
                    </a:ext>
                  </a:extLst>
                </a:gridCol>
                <a:gridCol w="1163664">
                  <a:extLst>
                    <a:ext uri="{9D8B030D-6E8A-4147-A177-3AD203B41FA5}">
                      <a16:colId xmlns:a16="http://schemas.microsoft.com/office/drawing/2014/main" val="3319255531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Space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InitialPriority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706463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66753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855090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931178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0303759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99114052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2E46DEE-B8BE-955C-EA21-4F464A2E1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505473"/>
              </p:ext>
            </p:extLst>
          </p:nvPr>
        </p:nvGraphicFramePr>
        <p:xfrm>
          <a:off x="438150" y="4734983"/>
          <a:ext cx="6807200" cy="1955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034">
                  <a:extLst>
                    <a:ext uri="{9D8B030D-6E8A-4147-A177-3AD203B41FA5}">
                      <a16:colId xmlns:a16="http://schemas.microsoft.com/office/drawing/2014/main" val="1464494276"/>
                    </a:ext>
                  </a:extLst>
                </a:gridCol>
                <a:gridCol w="2008682">
                  <a:extLst>
                    <a:ext uri="{9D8B030D-6E8A-4147-A177-3AD203B41FA5}">
                      <a16:colId xmlns:a16="http://schemas.microsoft.com/office/drawing/2014/main" val="1833323023"/>
                    </a:ext>
                  </a:extLst>
                </a:gridCol>
                <a:gridCol w="739307">
                  <a:extLst>
                    <a:ext uri="{9D8B030D-6E8A-4147-A177-3AD203B41FA5}">
                      <a16:colId xmlns:a16="http://schemas.microsoft.com/office/drawing/2014/main" val="468689680"/>
                    </a:ext>
                  </a:extLst>
                </a:gridCol>
                <a:gridCol w="1632054">
                  <a:extLst>
                    <a:ext uri="{9D8B030D-6E8A-4147-A177-3AD203B41FA5}">
                      <a16:colId xmlns:a16="http://schemas.microsoft.com/office/drawing/2014/main" val="3323874628"/>
                    </a:ext>
                  </a:extLst>
                </a:gridCol>
                <a:gridCol w="920646">
                  <a:extLst>
                    <a:ext uri="{9D8B030D-6E8A-4147-A177-3AD203B41FA5}">
                      <a16:colId xmlns:a16="http://schemas.microsoft.com/office/drawing/2014/main" val="63194551"/>
                    </a:ext>
                  </a:extLst>
                </a:gridCol>
                <a:gridCol w="1241477">
                  <a:extLst>
                    <a:ext uri="{9D8B030D-6E8A-4147-A177-3AD203B41FA5}">
                      <a16:colId xmlns:a16="http://schemas.microsoft.com/office/drawing/2014/main" val="505166295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InitialProductionRate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QualityRate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PerformanceStd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0276592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3205146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4412027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4633277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7828386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912499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776658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7699144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460035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240478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77267287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975391-C4CB-9716-4B7D-0BE2C3110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435148"/>
              </p:ext>
            </p:extLst>
          </p:nvPr>
        </p:nvGraphicFramePr>
        <p:xfrm>
          <a:off x="7615710" y="4823883"/>
          <a:ext cx="4102156" cy="177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1078">
                  <a:extLst>
                    <a:ext uri="{9D8B030D-6E8A-4147-A177-3AD203B41FA5}">
                      <a16:colId xmlns:a16="http://schemas.microsoft.com/office/drawing/2014/main" val="3489953574"/>
                    </a:ext>
                  </a:extLst>
                </a:gridCol>
                <a:gridCol w="2051078">
                  <a:extLst>
                    <a:ext uri="{9D8B030D-6E8A-4147-A177-3AD203B41FA5}">
                      <a16:colId xmlns:a16="http://schemas.microsoft.com/office/drawing/2014/main" val="214898662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PredecessorProcess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SuccessorProcess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2679868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3262633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82016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7878047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633636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676157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4061809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8448491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5816466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013504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F875062-A2BE-EA6E-8B5F-9A73C1081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636650"/>
              </p:ext>
            </p:extLst>
          </p:nvPr>
        </p:nvGraphicFramePr>
        <p:xfrm>
          <a:off x="438150" y="2481479"/>
          <a:ext cx="6553209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6538">
                  <a:extLst>
                    <a:ext uri="{9D8B030D-6E8A-4147-A177-3AD203B41FA5}">
                      <a16:colId xmlns:a16="http://schemas.microsoft.com/office/drawing/2014/main" val="1582778949"/>
                    </a:ext>
                  </a:extLst>
                </a:gridCol>
                <a:gridCol w="584262">
                  <a:extLst>
                    <a:ext uri="{9D8B030D-6E8A-4147-A177-3AD203B41FA5}">
                      <a16:colId xmlns:a16="http://schemas.microsoft.com/office/drawing/2014/main" val="3521322521"/>
                    </a:ext>
                  </a:extLst>
                </a:gridCol>
                <a:gridCol w="1310642">
                  <a:extLst>
                    <a:ext uri="{9D8B030D-6E8A-4147-A177-3AD203B41FA5}">
                      <a16:colId xmlns:a16="http://schemas.microsoft.com/office/drawing/2014/main" val="3323468515"/>
                    </a:ext>
                  </a:extLst>
                </a:gridCol>
                <a:gridCol w="2131767">
                  <a:extLst>
                    <a:ext uri="{9D8B030D-6E8A-4147-A177-3AD203B41FA5}">
                      <a16:colId xmlns:a16="http://schemas.microsoft.com/office/drawing/2014/main" val="3266638440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F</a:t>
                      </a:r>
                      <a:r>
                        <a:rPr lang="en-US" altLang="zh-CN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loor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InitialQuantity</a:t>
                      </a:r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Design Change Variation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7672026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170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17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7256507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100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10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414072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80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381202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720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72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667845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750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75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8560565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190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9686129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180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18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922445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4146455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290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29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5638867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200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20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5942823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62987343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C36F2A6B-4A59-F50C-78DA-11BC5EAD9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710" y="1276350"/>
            <a:ext cx="398266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21C7B51-E200-83C9-EC92-536B75FA768B}"/>
              </a:ext>
            </a:extLst>
          </p:cNvPr>
          <p:cNvSpPr txBox="1"/>
          <p:nvPr/>
        </p:nvSpPr>
        <p:spPr>
          <a:xfrm>
            <a:off x="0" y="520075"/>
            <a:ext cx="12192000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所用到的数据（模拟计算）</a:t>
            </a:r>
            <a:endParaRPr lang="en-US" altLang="zh-CN" b="1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644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88862-EA95-573F-0447-80667F464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1">
            <a:extLst>
              <a:ext uri="{FF2B5EF4-FFF2-40B4-BE49-F238E27FC236}">
                <a16:creationId xmlns:a16="http://schemas.microsoft.com/office/drawing/2014/main" id="{0982C447-E75F-9DDD-B5DE-9C2B2FF95E8A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数据解释：工种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(Trade) &amp; 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任务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(Process)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4452D2-80AB-D976-23A5-A4A3EC8A0325}"/>
              </a:ext>
            </a:extLst>
          </p:cNvPr>
          <p:cNvSpPr txBox="1"/>
          <p:nvPr/>
        </p:nvSpPr>
        <p:spPr>
          <a:xfrm>
            <a:off x="0" y="520075"/>
            <a:ext cx="12192000" cy="1897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Gravel</a:t>
            </a:r>
            <a:r>
              <a:rPr lang="zh-CN" altLang="en-US" sz="1600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（碎石工）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负责铺设地基或基础层的碎石，确保地面平整和排水良好。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Plumbing</a:t>
            </a:r>
            <a:r>
              <a:rPr lang="zh-CN" altLang="en-US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（管道工）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负责安装和维护供水、排水和卫生设施的管道系统。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Electricity</a:t>
            </a:r>
            <a:r>
              <a:rPr lang="zh-CN" altLang="en-US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（电工）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</a:rPr>
              <a:t>：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负责安装和维护电气系统，包括照明、插座、开关和配电箱。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Tiling</a:t>
            </a:r>
            <a:r>
              <a:rPr lang="zh-CN" altLang="en-US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（瓷砖工）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</a:rPr>
              <a:t>：负责铺设地板和墙面的瓷砖，确保美观和耐用。</a:t>
            </a:r>
            <a:endParaRPr lang="en-US" altLang="zh-CN" sz="1600" dirty="0">
              <a:latin typeface="Georgia Pro" panose="02040502050405020303" pitchFamily="18" charset="0"/>
              <a:ea typeface="宋体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Partition</a:t>
            </a:r>
            <a:r>
              <a:rPr lang="zh-CN" altLang="en-US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（隔墙工）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：负责建造和安装隔墙，将空间分隔成不同的功能区域。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C347B27-D45C-F24C-BDE2-5EF5392E8DCF}"/>
              </a:ext>
            </a:extLst>
          </p:cNvPr>
          <p:cNvGraphicFramePr>
            <a:graphicFrameLocks noGrp="1"/>
          </p:cNvGraphicFramePr>
          <p:nvPr/>
        </p:nvGraphicFramePr>
        <p:xfrm>
          <a:off x="7938506" y="2577975"/>
          <a:ext cx="3013023" cy="1955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034">
                  <a:extLst>
                    <a:ext uri="{9D8B030D-6E8A-4147-A177-3AD203B41FA5}">
                      <a16:colId xmlns:a16="http://schemas.microsoft.com/office/drawing/2014/main" val="141415093"/>
                    </a:ext>
                  </a:extLst>
                </a:gridCol>
                <a:gridCol w="2008682">
                  <a:extLst>
                    <a:ext uri="{9D8B030D-6E8A-4147-A177-3AD203B41FA5}">
                      <a16:colId xmlns:a16="http://schemas.microsoft.com/office/drawing/2014/main" val="2711560259"/>
                    </a:ext>
                  </a:extLst>
                </a:gridCol>
                <a:gridCol w="739307">
                  <a:extLst>
                    <a:ext uri="{9D8B030D-6E8A-4147-A177-3AD203B41FA5}">
                      <a16:colId xmlns:a16="http://schemas.microsoft.com/office/drawing/2014/main" val="989041093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910017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2218722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4795486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9425987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5735845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9071621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97481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639496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743099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9136005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70238597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C8EA5A8-D4B7-48F8-8537-76ABA1C82631}"/>
              </a:ext>
            </a:extLst>
          </p:cNvPr>
          <p:cNvGraphicFramePr>
            <a:graphicFrameLocks noGrp="1"/>
          </p:cNvGraphicFramePr>
          <p:nvPr/>
        </p:nvGraphicFramePr>
        <p:xfrm>
          <a:off x="7938506" y="5196029"/>
          <a:ext cx="2597150" cy="106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6695">
                  <a:extLst>
                    <a:ext uri="{9D8B030D-6E8A-4147-A177-3AD203B41FA5}">
                      <a16:colId xmlns:a16="http://schemas.microsoft.com/office/drawing/2014/main" val="106952934"/>
                    </a:ext>
                  </a:extLst>
                </a:gridCol>
                <a:gridCol w="800285">
                  <a:extLst>
                    <a:ext uri="{9D8B030D-6E8A-4147-A177-3AD203B41FA5}">
                      <a16:colId xmlns:a16="http://schemas.microsoft.com/office/drawing/2014/main" val="1119799657"/>
                    </a:ext>
                  </a:extLst>
                </a:gridCol>
                <a:gridCol w="1540170">
                  <a:extLst>
                    <a:ext uri="{9D8B030D-6E8A-4147-A177-3AD203B41FA5}">
                      <a16:colId xmlns:a16="http://schemas.microsoft.com/office/drawing/2014/main" val="300074688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Number of people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7032691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264843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5949671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5195958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118301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27115762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3512D75-E705-AEE0-2787-B9962A3B9D8A}"/>
              </a:ext>
            </a:extLst>
          </p:cNvPr>
          <p:cNvGraphicFramePr>
            <a:graphicFrameLocks noGrp="1"/>
          </p:cNvGraphicFramePr>
          <p:nvPr/>
        </p:nvGraphicFramePr>
        <p:xfrm>
          <a:off x="414819" y="2577975"/>
          <a:ext cx="6807200" cy="1955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034">
                  <a:extLst>
                    <a:ext uri="{9D8B030D-6E8A-4147-A177-3AD203B41FA5}">
                      <a16:colId xmlns:a16="http://schemas.microsoft.com/office/drawing/2014/main" val="1464494276"/>
                    </a:ext>
                  </a:extLst>
                </a:gridCol>
                <a:gridCol w="2008682">
                  <a:extLst>
                    <a:ext uri="{9D8B030D-6E8A-4147-A177-3AD203B41FA5}">
                      <a16:colId xmlns:a16="http://schemas.microsoft.com/office/drawing/2014/main" val="1833323023"/>
                    </a:ext>
                  </a:extLst>
                </a:gridCol>
                <a:gridCol w="739307">
                  <a:extLst>
                    <a:ext uri="{9D8B030D-6E8A-4147-A177-3AD203B41FA5}">
                      <a16:colId xmlns:a16="http://schemas.microsoft.com/office/drawing/2014/main" val="468689680"/>
                    </a:ext>
                  </a:extLst>
                </a:gridCol>
                <a:gridCol w="1632054">
                  <a:extLst>
                    <a:ext uri="{9D8B030D-6E8A-4147-A177-3AD203B41FA5}">
                      <a16:colId xmlns:a16="http://schemas.microsoft.com/office/drawing/2014/main" val="3323874628"/>
                    </a:ext>
                  </a:extLst>
                </a:gridCol>
                <a:gridCol w="920646">
                  <a:extLst>
                    <a:ext uri="{9D8B030D-6E8A-4147-A177-3AD203B41FA5}">
                      <a16:colId xmlns:a16="http://schemas.microsoft.com/office/drawing/2014/main" val="63194551"/>
                    </a:ext>
                  </a:extLst>
                </a:gridCol>
                <a:gridCol w="1241477">
                  <a:extLst>
                    <a:ext uri="{9D8B030D-6E8A-4147-A177-3AD203B41FA5}">
                      <a16:colId xmlns:a16="http://schemas.microsoft.com/office/drawing/2014/main" val="505166295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InitialProductionRate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QualityRate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PerformanceStd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0276592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3205146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4412027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4633277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7828386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912499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776658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7699144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460035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240478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77267287"/>
                  </a:ext>
                </a:extLst>
              </a:tr>
            </a:tbl>
          </a:graphicData>
        </a:graphic>
      </p:graphicFrame>
      <p:pic>
        <p:nvPicPr>
          <p:cNvPr id="9" name="Picture 27">
            <a:extLst>
              <a:ext uri="{FF2B5EF4-FFF2-40B4-BE49-F238E27FC236}">
                <a16:creationId xmlns:a16="http://schemas.microsoft.com/office/drawing/2014/main" id="{853E1FA2-6E5F-C732-DF0B-DA72518BC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t="7916" r="2958" b="8004"/>
          <a:stretch/>
        </p:blipFill>
        <p:spPr bwMode="auto">
          <a:xfrm>
            <a:off x="414819" y="4649429"/>
            <a:ext cx="6156737" cy="216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2" descr="客户, 服务, 代理, 支持, 人 图标">
            <a:extLst>
              <a:ext uri="{FF2B5EF4-FFF2-40B4-BE49-F238E27FC236}">
                <a16:creationId xmlns:a16="http://schemas.microsoft.com/office/drawing/2014/main" id="{9E18C1BE-FE87-AF80-5521-5E5D86570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000" y="-314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42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8D083-B32D-7C3F-6FE4-D810B2299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11">
            <a:extLst>
              <a:ext uri="{FF2B5EF4-FFF2-40B4-BE49-F238E27FC236}">
                <a16:creationId xmlns:a16="http://schemas.microsoft.com/office/drawing/2014/main" id="{5B4E32E0-5F99-F4AA-FB07-40710AA64ACA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数据解释：得出关联表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(Dependency)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2FB286F-C04C-BAF2-6EE4-CF171DAE3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09207"/>
              </p:ext>
            </p:extLst>
          </p:nvPr>
        </p:nvGraphicFramePr>
        <p:xfrm>
          <a:off x="677700" y="4422563"/>
          <a:ext cx="4102156" cy="177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1078">
                  <a:extLst>
                    <a:ext uri="{9D8B030D-6E8A-4147-A177-3AD203B41FA5}">
                      <a16:colId xmlns:a16="http://schemas.microsoft.com/office/drawing/2014/main" val="3489953574"/>
                    </a:ext>
                  </a:extLst>
                </a:gridCol>
                <a:gridCol w="2051078">
                  <a:extLst>
                    <a:ext uri="{9D8B030D-6E8A-4147-A177-3AD203B41FA5}">
                      <a16:colId xmlns:a16="http://schemas.microsoft.com/office/drawing/2014/main" val="214898662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PredecessorProcess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SuccessorProcess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2679868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3262633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82016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7878047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633636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676157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4061809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8448491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5816466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80135042"/>
                  </a:ext>
                </a:extLst>
              </a:tr>
            </a:tbl>
          </a:graphicData>
        </a:graphic>
      </p:graphicFrame>
      <p:pic>
        <p:nvPicPr>
          <p:cNvPr id="5" name="Picture 27">
            <a:extLst>
              <a:ext uri="{FF2B5EF4-FFF2-40B4-BE49-F238E27FC236}">
                <a16:creationId xmlns:a16="http://schemas.microsoft.com/office/drawing/2014/main" id="{3BD39AF9-9CE8-7534-74DA-9A96EB80CF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t="7916" r="2958" b="8004"/>
          <a:stretch/>
        </p:blipFill>
        <p:spPr bwMode="auto">
          <a:xfrm>
            <a:off x="499902" y="833641"/>
            <a:ext cx="8208983" cy="288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BC0D7D9B-AA91-8722-0B54-DFA769C63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27760"/>
              </p:ext>
            </p:extLst>
          </p:nvPr>
        </p:nvGraphicFramePr>
        <p:xfrm>
          <a:off x="5145617" y="4422563"/>
          <a:ext cx="6553209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6538">
                  <a:extLst>
                    <a:ext uri="{9D8B030D-6E8A-4147-A177-3AD203B41FA5}">
                      <a16:colId xmlns:a16="http://schemas.microsoft.com/office/drawing/2014/main" val="1582778949"/>
                    </a:ext>
                  </a:extLst>
                </a:gridCol>
                <a:gridCol w="584262">
                  <a:extLst>
                    <a:ext uri="{9D8B030D-6E8A-4147-A177-3AD203B41FA5}">
                      <a16:colId xmlns:a16="http://schemas.microsoft.com/office/drawing/2014/main" val="3521322521"/>
                    </a:ext>
                  </a:extLst>
                </a:gridCol>
                <a:gridCol w="1310642">
                  <a:extLst>
                    <a:ext uri="{9D8B030D-6E8A-4147-A177-3AD203B41FA5}">
                      <a16:colId xmlns:a16="http://schemas.microsoft.com/office/drawing/2014/main" val="3323468515"/>
                    </a:ext>
                  </a:extLst>
                </a:gridCol>
                <a:gridCol w="2131767">
                  <a:extLst>
                    <a:ext uri="{9D8B030D-6E8A-4147-A177-3AD203B41FA5}">
                      <a16:colId xmlns:a16="http://schemas.microsoft.com/office/drawing/2014/main" val="3266638440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F</a:t>
                      </a:r>
                      <a:r>
                        <a:rPr lang="en-US" altLang="zh-CN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loor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InitialQuantity</a:t>
                      </a:r>
                      <a:endParaRPr lang="en-US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Design Change Variation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7672026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170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17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7256507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100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10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414072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80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381202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720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72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667845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750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75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8560565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190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9686129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180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18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922445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4146455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290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29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5638867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200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20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5942823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62987343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4BD54F4-22C4-22A4-82D2-6DE35F908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728172"/>
              </p:ext>
            </p:extLst>
          </p:nvPr>
        </p:nvGraphicFramePr>
        <p:xfrm>
          <a:off x="9552518" y="1937919"/>
          <a:ext cx="1737526" cy="106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3862">
                  <a:extLst>
                    <a:ext uri="{9D8B030D-6E8A-4147-A177-3AD203B41FA5}">
                      <a16:colId xmlns:a16="http://schemas.microsoft.com/office/drawing/2014/main" val="52743381"/>
                    </a:ext>
                  </a:extLst>
                </a:gridCol>
                <a:gridCol w="1163664">
                  <a:extLst>
                    <a:ext uri="{9D8B030D-6E8A-4147-A177-3AD203B41FA5}">
                      <a16:colId xmlns:a16="http://schemas.microsoft.com/office/drawing/2014/main" val="3319255531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Space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InitialPriority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706463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66753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855090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931178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0303759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99114052"/>
                  </a:ext>
                </a:extLst>
              </a:tr>
            </a:tbl>
          </a:graphicData>
        </a:graphic>
      </p:graphicFrame>
      <p:pic>
        <p:nvPicPr>
          <p:cNvPr id="11" name="Picture 6" descr="事件, 紧急, 医疗, 医生, 医院, 的任命, 日历 图标">
            <a:extLst>
              <a:ext uri="{FF2B5EF4-FFF2-40B4-BE49-F238E27FC236}">
                <a16:creationId xmlns:a16="http://schemas.microsoft.com/office/drawing/2014/main" id="{88315E3E-2D54-012D-B737-EA646E15F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000" y="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DFE3A30D-FBC0-3240-66D8-A5AFC43E3A54}"/>
              </a:ext>
            </a:extLst>
          </p:cNvPr>
          <p:cNvSpPr/>
          <p:nvPr/>
        </p:nvSpPr>
        <p:spPr>
          <a:xfrm rot="5400000">
            <a:off x="2368778" y="3888102"/>
            <a:ext cx="360000" cy="36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442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3012A-463E-02BA-35A0-51083468B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11">
            <a:extLst>
              <a:ext uri="{FF2B5EF4-FFF2-40B4-BE49-F238E27FC236}">
                <a16:creationId xmlns:a16="http://schemas.microsoft.com/office/drawing/2014/main" id="{57260558-E7F4-3730-84AA-533AFB6A5CAE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数据说明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1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：</a:t>
            </a:r>
            <a:r>
              <a:rPr lang="en-US" altLang="zh-CN" sz="2800" b="1" u="none" strike="noStrike" dirty="0">
                <a:effectLst/>
                <a:latin typeface="Georgia Pro" panose="02040502050405020303" pitchFamily="18" charset="0"/>
              </a:rPr>
              <a:t>Trade</a:t>
            </a:r>
            <a:r>
              <a:rPr lang="zh-CN" altLang="en-US" sz="2800" b="1" u="none" strike="noStrike" dirty="0">
                <a:effectLst/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的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初始效率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(</a:t>
            </a:r>
            <a:r>
              <a:rPr lang="en-US" altLang="zh-CN" sz="2800" b="1" u="none" strike="noStrike" dirty="0">
                <a:effectLst/>
                <a:latin typeface="Georgia Pro" panose="02040502050405020303" pitchFamily="18" charset="0"/>
              </a:rPr>
              <a:t>Initial Production Rate)</a:t>
            </a:r>
            <a:endParaRPr lang="en-US" altLang="zh-CN" sz="2800" b="1" dirty="0">
              <a:latin typeface="Georgia Pro" panose="02040502050405020303" pitchFamily="18" charset="0"/>
              <a:ea typeface="宋体" panose="02010600030101010101" pitchFamily="2" charset="-122"/>
              <a:cs typeface="更纱黑体 SC" panose="020005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8053907-0404-854A-110D-3605B0609DF3}"/>
              </a:ext>
            </a:extLst>
          </p:cNvPr>
          <p:cNvSpPr txBox="1"/>
          <p:nvPr/>
        </p:nvSpPr>
        <p:spPr>
          <a:xfrm>
            <a:off x="0" y="520075"/>
            <a:ext cx="12192000" cy="1897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Gravel</a:t>
            </a:r>
            <a:r>
              <a:rPr lang="zh-CN" altLang="en-US" sz="1600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（碎石工）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负责铺设地基或基础层的碎石，确保地面平整和排水良好。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Plumbing</a:t>
            </a:r>
            <a:r>
              <a:rPr lang="zh-CN" altLang="en-US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（管道工）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负责安装和维护供水、排水和卫生设施的管道系统。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Electricity</a:t>
            </a:r>
            <a:r>
              <a:rPr lang="zh-CN" altLang="en-US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（电工）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</a:rPr>
              <a:t>：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负责安装和维护电气系统，包括照明、插座、开关和配电箱。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Tiling</a:t>
            </a:r>
            <a:r>
              <a:rPr lang="zh-CN" altLang="en-US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（瓷砖工）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</a:rPr>
              <a:t>：负责铺设地板和墙面的瓷砖，确保美观和耐用。</a:t>
            </a:r>
            <a:endParaRPr lang="en-US" altLang="zh-CN" sz="1600" dirty="0">
              <a:latin typeface="Georgia Pro" panose="02040502050405020303" pitchFamily="18" charset="0"/>
              <a:ea typeface="宋体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Partition</a:t>
            </a:r>
            <a:r>
              <a:rPr lang="zh-CN" altLang="en-US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（隔墙工）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：负责建造和安装隔墙，将空间分隔成不同的功能区域。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C084A4C-169E-37E0-9B76-16D881D0B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659269"/>
              </p:ext>
            </p:extLst>
          </p:nvPr>
        </p:nvGraphicFramePr>
        <p:xfrm>
          <a:off x="273050" y="2645506"/>
          <a:ext cx="6807200" cy="1955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034">
                  <a:extLst>
                    <a:ext uri="{9D8B030D-6E8A-4147-A177-3AD203B41FA5}">
                      <a16:colId xmlns:a16="http://schemas.microsoft.com/office/drawing/2014/main" val="1464494276"/>
                    </a:ext>
                  </a:extLst>
                </a:gridCol>
                <a:gridCol w="2008682">
                  <a:extLst>
                    <a:ext uri="{9D8B030D-6E8A-4147-A177-3AD203B41FA5}">
                      <a16:colId xmlns:a16="http://schemas.microsoft.com/office/drawing/2014/main" val="1833323023"/>
                    </a:ext>
                  </a:extLst>
                </a:gridCol>
                <a:gridCol w="739307">
                  <a:extLst>
                    <a:ext uri="{9D8B030D-6E8A-4147-A177-3AD203B41FA5}">
                      <a16:colId xmlns:a16="http://schemas.microsoft.com/office/drawing/2014/main" val="468689680"/>
                    </a:ext>
                  </a:extLst>
                </a:gridCol>
                <a:gridCol w="1632054">
                  <a:extLst>
                    <a:ext uri="{9D8B030D-6E8A-4147-A177-3AD203B41FA5}">
                      <a16:colId xmlns:a16="http://schemas.microsoft.com/office/drawing/2014/main" val="3323874628"/>
                    </a:ext>
                  </a:extLst>
                </a:gridCol>
                <a:gridCol w="920646">
                  <a:extLst>
                    <a:ext uri="{9D8B030D-6E8A-4147-A177-3AD203B41FA5}">
                      <a16:colId xmlns:a16="http://schemas.microsoft.com/office/drawing/2014/main" val="63194551"/>
                    </a:ext>
                  </a:extLst>
                </a:gridCol>
                <a:gridCol w="1241477">
                  <a:extLst>
                    <a:ext uri="{9D8B030D-6E8A-4147-A177-3AD203B41FA5}">
                      <a16:colId xmlns:a16="http://schemas.microsoft.com/office/drawing/2014/main" val="505166295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InitialProductionRate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QualityRate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PerformanceStd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0276592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3205146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4412027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4633277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7828386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912499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776658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7699144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460035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240478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0.9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77267287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074FB6B-9F6B-ECD0-35D0-36AB959B4D24}"/>
              </a:ext>
            </a:extLst>
          </p:cNvPr>
          <p:cNvSpPr txBox="1"/>
          <p:nvPr/>
        </p:nvSpPr>
        <p:spPr>
          <a:xfrm>
            <a:off x="0" y="4826675"/>
            <a:ext cx="1219199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-- </a:t>
            </a:r>
            <a:r>
              <a:rPr lang="zh-CN" altLang="en-US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生成</a:t>
            </a:r>
            <a:r>
              <a:rPr lang="en-US" altLang="zh-CN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10%</a:t>
            </a:r>
            <a:r>
              <a:rPr lang="zh-CN" altLang="en-US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无效日概率</a:t>
            </a:r>
            <a:endParaRPr lang="zh-CN" altLang="en-US" sz="1400" b="1" dirty="0">
              <a:solidFill>
                <a:srgbClr val="3B3B3B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>
              <a:buNone/>
            </a:pPr>
            <a:r>
              <a:rPr lang="zh-CN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       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is_invalid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: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(random()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&lt;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1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);</a:t>
            </a:r>
          </a:p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        </a:t>
            </a:r>
            <a:r>
              <a:rPr lang="en-US" altLang="zh-CN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-- </a:t>
            </a:r>
            <a:r>
              <a:rPr lang="zh-CN" altLang="en-US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计算实际完成量：无效日为</a:t>
            </a:r>
            <a:r>
              <a:rPr lang="en-US" altLang="zh-CN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0</a:t>
            </a:r>
            <a:r>
              <a:rPr lang="zh-CN" altLang="en-US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，否则</a:t>
            </a:r>
            <a:r>
              <a:rPr lang="en-US" altLang="zh-CN" sz="14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…</a:t>
            </a:r>
            <a:endParaRPr lang="zh-CN" altLang="en-US" sz="1400" b="1" dirty="0">
              <a:solidFill>
                <a:srgbClr val="3B3B3B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>
              <a:buNone/>
            </a:pPr>
            <a:r>
              <a:rPr lang="zh-CN" alt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       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work_done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: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=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CASE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</a:p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        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WHEN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is_invalid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THEN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0</a:t>
            </a:r>
            <a:endParaRPr lang="en-US" altLang="zh-CN" sz="1400" b="0" dirty="0">
              <a:solidFill>
                <a:srgbClr val="3B3B3B"/>
              </a:solidFill>
              <a:effectLst/>
              <a:latin typeface="Consolas" panose="020B0609020204030204" pitchFamily="49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            ELSE GREATEST(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1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, ROUND(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task_rec.initial_production_rate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9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random()))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task_rec.available_workers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)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        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END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Calibri" panose="020F0502020204030204" pitchFamily="34" charset="0"/>
              </a:rPr>
              <a:t>;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8C46E04-E1BF-BF3A-F66C-3EC2B387FDEE}"/>
              </a:ext>
            </a:extLst>
          </p:cNvPr>
          <p:cNvSpPr txBox="1"/>
          <p:nvPr/>
        </p:nvSpPr>
        <p:spPr>
          <a:xfrm>
            <a:off x="7175509" y="2715465"/>
            <a:ext cx="487679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指施工中的表现或性能，如施工效率、质量等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</a:p>
          <a:p>
            <a:pPr algn="just"/>
            <a:endParaRPr lang="en-US" altLang="zh-CN" sz="1600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是否返工的问题后面简化为随机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10%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无效，实际上可随需求对每个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Trade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（具体到人）进行设计。</a:t>
            </a:r>
            <a:endParaRPr lang="en-US" altLang="zh-CN" sz="1600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600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同时每个人的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Performance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可能按照一定分布变化（例如正态分布），所以增加属性到</a:t>
            </a:r>
            <a:r>
              <a:rPr lang="en-US" altLang="zh-CN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Trade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表中即可。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7E7D0CE-1A25-1570-69D8-B1B14891D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836696"/>
              </p:ext>
            </p:extLst>
          </p:nvPr>
        </p:nvGraphicFramePr>
        <p:xfrm>
          <a:off x="8261349" y="935364"/>
          <a:ext cx="3390901" cy="106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384">
                  <a:extLst>
                    <a:ext uri="{9D8B030D-6E8A-4147-A177-3AD203B41FA5}">
                      <a16:colId xmlns:a16="http://schemas.microsoft.com/office/drawing/2014/main" val="106952934"/>
                    </a:ext>
                  </a:extLst>
                </a:gridCol>
                <a:gridCol w="655905">
                  <a:extLst>
                    <a:ext uri="{9D8B030D-6E8A-4147-A177-3AD203B41FA5}">
                      <a16:colId xmlns:a16="http://schemas.microsoft.com/office/drawing/2014/main" val="1119799657"/>
                    </a:ext>
                  </a:extLst>
                </a:gridCol>
                <a:gridCol w="1768962">
                  <a:extLst>
                    <a:ext uri="{9D8B030D-6E8A-4147-A177-3AD203B41FA5}">
                      <a16:colId xmlns:a16="http://schemas.microsoft.com/office/drawing/2014/main" val="3000746882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290317110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Number of people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7032691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264843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5949671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5195958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118301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27115762"/>
                  </a:ext>
                </a:extLst>
              </a:tr>
            </a:tbl>
          </a:graphicData>
        </a:graphic>
      </p:graphicFrame>
      <p:sp>
        <p:nvSpPr>
          <p:cNvPr id="14" name="箭头: 右 13">
            <a:extLst>
              <a:ext uri="{FF2B5EF4-FFF2-40B4-BE49-F238E27FC236}">
                <a16:creationId xmlns:a16="http://schemas.microsoft.com/office/drawing/2014/main" id="{CB32D07A-3649-379C-DC82-3745A82C7E89}"/>
              </a:ext>
            </a:extLst>
          </p:cNvPr>
          <p:cNvSpPr/>
          <p:nvPr/>
        </p:nvSpPr>
        <p:spPr>
          <a:xfrm rot="16200000">
            <a:off x="9455066" y="2167694"/>
            <a:ext cx="360000" cy="36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FF99C0-743C-8CE0-82BF-085DF759F0C1}"/>
              </a:ext>
            </a:extLst>
          </p:cNvPr>
          <p:cNvSpPr txBox="1"/>
          <p:nvPr/>
        </p:nvSpPr>
        <p:spPr>
          <a:xfrm>
            <a:off x="8261349" y="520074"/>
            <a:ext cx="3930642" cy="356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  <a:buNone/>
            </a:pPr>
            <a:r>
              <a:rPr lang="en-US" altLang="zh-CN" sz="11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-- </a:t>
            </a:r>
            <a:r>
              <a:rPr lang="zh-CN" altLang="en-US" sz="11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初始化工种资源：插入所有工种，默认可用工人数为</a:t>
            </a:r>
            <a:r>
              <a:rPr lang="en-US" altLang="zh-CN" sz="1100" b="1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1</a:t>
            </a:r>
            <a:endParaRPr lang="zh-CN" altLang="en-US" sz="1100" b="1" dirty="0">
              <a:solidFill>
                <a:srgbClr val="3B3B3B"/>
              </a:solidFill>
              <a:effectLst/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0395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4275D-9265-5EDC-B101-FE59F15E5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11">
            <a:extLst>
              <a:ext uri="{FF2B5EF4-FFF2-40B4-BE49-F238E27FC236}">
                <a16:creationId xmlns:a16="http://schemas.microsoft.com/office/drawing/2014/main" id="{461CCD79-C1B6-50F0-2224-CDBB0AC0294C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数据说明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2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：</a:t>
            </a:r>
            <a:r>
              <a:rPr lang="en-US" altLang="zh-CN" sz="2800" b="1" u="none" strike="noStrike" dirty="0">
                <a:solidFill>
                  <a:schemeClr val="tx1"/>
                </a:solidFill>
                <a:effectLst/>
                <a:latin typeface="Georgia Pro" panose="02040502050405020303" pitchFamily="18" charset="0"/>
              </a:rPr>
              <a:t>Process</a:t>
            </a:r>
            <a:r>
              <a:rPr lang="zh-CN" altLang="en-US" sz="2800" b="1" u="none" strike="noStrike" dirty="0">
                <a:effectLst/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的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初始总量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(</a:t>
            </a:r>
            <a:r>
              <a:rPr lang="en-US" altLang="zh-CN" sz="2800" b="1" u="none" strike="noStrike" dirty="0">
                <a:solidFill>
                  <a:schemeClr val="tx1"/>
                </a:solidFill>
                <a:effectLst/>
                <a:latin typeface="Georgia Pro" panose="02040502050405020303" pitchFamily="18" charset="0"/>
              </a:rPr>
              <a:t>Initial Quantity</a:t>
            </a:r>
            <a:r>
              <a:rPr lang="en-US" altLang="zh-CN" sz="2800" b="1" u="none" strike="noStrike" dirty="0">
                <a:solidFill>
                  <a:schemeClr val="tx1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)</a:t>
            </a:r>
            <a:endParaRPr lang="en-US" altLang="zh-CN" sz="2800" b="1" i="0" u="none" strike="noStrike" dirty="0">
              <a:solidFill>
                <a:schemeClr val="tx1"/>
              </a:solidFill>
              <a:effectLst/>
              <a:latin typeface="Georgia Pro" panose="02040502050405020303" pitchFamily="18" charset="0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B302A3-F1DD-19EF-EA12-4C272C0C5A34}"/>
              </a:ext>
            </a:extLst>
          </p:cNvPr>
          <p:cNvSpPr txBox="1"/>
          <p:nvPr/>
        </p:nvSpPr>
        <p:spPr>
          <a:xfrm>
            <a:off x="0" y="749975"/>
            <a:ext cx="92773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    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'Gravel base layer'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             ROUND(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170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random()))::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170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),</a:t>
            </a:r>
          </a:p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    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'Pipes in the floor'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            ROUND(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100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random()))::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100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),</a:t>
            </a:r>
          </a:p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    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'Electric conduits in the floor'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ROUND(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80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 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random()))::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80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),</a:t>
            </a:r>
          </a:p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    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'Floor tiling'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                  ROUND(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720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random()))::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720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),</a:t>
            </a:r>
          </a:p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    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'Partition phase 1'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             ROUND(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750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random()))::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750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),</a:t>
            </a:r>
          </a:p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    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'Pipes in the wall'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             ROUND(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190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random()))::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190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),</a:t>
            </a:r>
          </a:p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    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'Electric conduits in the wall'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 ROUND(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180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random()))::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180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),</a:t>
            </a:r>
          </a:p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    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'Partition phase 2'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             ROUND(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 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random()))::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),</a:t>
            </a:r>
          </a:p>
          <a:p>
            <a:pPr>
              <a:buNone/>
            </a:pP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    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'Wall tiling'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                   ROUND(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290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random()))::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290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),</a:t>
            </a:r>
          </a:p>
          <a:p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    (</a:t>
            </a:r>
            <a:r>
              <a:rPr lang="en-US" altLang="zh-CN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'Partition phase 3'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             ROUND(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200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(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9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+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.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random()))::</a:t>
            </a:r>
            <a:r>
              <a:rPr lang="en-US" altLang="zh-CN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INT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200</a:t>
            </a:r>
            <a:r>
              <a:rPr lang="en-US" altLang="zh-CN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);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C16145C-9CE2-B0D3-CD33-61399CAD9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276697"/>
              </p:ext>
            </p:extLst>
          </p:nvPr>
        </p:nvGraphicFramePr>
        <p:xfrm>
          <a:off x="370417" y="3226644"/>
          <a:ext cx="6553209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6538">
                  <a:extLst>
                    <a:ext uri="{9D8B030D-6E8A-4147-A177-3AD203B41FA5}">
                      <a16:colId xmlns:a16="http://schemas.microsoft.com/office/drawing/2014/main" val="1582778949"/>
                    </a:ext>
                  </a:extLst>
                </a:gridCol>
                <a:gridCol w="584262">
                  <a:extLst>
                    <a:ext uri="{9D8B030D-6E8A-4147-A177-3AD203B41FA5}">
                      <a16:colId xmlns:a16="http://schemas.microsoft.com/office/drawing/2014/main" val="3521322521"/>
                    </a:ext>
                  </a:extLst>
                </a:gridCol>
                <a:gridCol w="1310642">
                  <a:extLst>
                    <a:ext uri="{9D8B030D-6E8A-4147-A177-3AD203B41FA5}">
                      <a16:colId xmlns:a16="http://schemas.microsoft.com/office/drawing/2014/main" val="3323468515"/>
                    </a:ext>
                  </a:extLst>
                </a:gridCol>
                <a:gridCol w="2131767">
                  <a:extLst>
                    <a:ext uri="{9D8B030D-6E8A-4147-A177-3AD203B41FA5}">
                      <a16:colId xmlns:a16="http://schemas.microsoft.com/office/drawing/2014/main" val="3266638440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F</a:t>
                      </a:r>
                      <a:r>
                        <a:rPr lang="en-US" altLang="zh-CN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loor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InitialQuantity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Design Change Variation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7672026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170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17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7256507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100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10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414072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80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381202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720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72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3667845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750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75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8560565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190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9686129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180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18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9922445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4146455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290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29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5638867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200</a:t>
                      </a:r>
                      <a:endParaRPr lang="en-US" altLang="zh-CN" sz="1100" b="1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20</a:t>
                      </a:r>
                      <a:endParaRPr lang="en-US" altLang="zh-CN" sz="1100" b="1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5942823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62987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391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CD3A5-DB17-5A8E-47B9-E7C4CE2F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11">
            <a:extLst>
              <a:ext uri="{FF2B5EF4-FFF2-40B4-BE49-F238E27FC236}">
                <a16:creationId xmlns:a16="http://schemas.microsoft.com/office/drawing/2014/main" id="{A3FD2C05-B7BF-105B-0753-F085022CEBE8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过程模拟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-daily task details 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初始化</a:t>
            </a:r>
            <a:endParaRPr lang="en-US" altLang="zh-CN" sz="2800" b="1" i="0" u="none" strike="noStrike" dirty="0">
              <a:solidFill>
                <a:schemeClr val="tx1"/>
              </a:solidFill>
              <a:effectLst/>
              <a:latin typeface="Georgia Pro" panose="02040502050405020303" pitchFamily="18" charset="0"/>
              <a:ea typeface="等线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BECDDE5-1281-CFAF-7983-818E616263C2}"/>
              </a:ext>
            </a:extLst>
          </p:cNvPr>
          <p:cNvSpPr txBox="1"/>
          <p:nvPr/>
        </p:nvSpPr>
        <p:spPr>
          <a:xfrm>
            <a:off x="0" y="520075"/>
            <a:ext cx="12192000" cy="338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b="1" i="0" dirty="0">
                <a:solidFill>
                  <a:srgbClr val="FF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第</a:t>
            </a:r>
            <a:r>
              <a:rPr lang="en-US" altLang="zh-CN" sz="1200" b="1" i="0" dirty="0">
                <a:solidFill>
                  <a:srgbClr val="FF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0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天：数据初始</a:t>
            </a:r>
            <a:r>
              <a:rPr lang="zh-CN" altLang="en-US" sz="1200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</a:rPr>
              <a:t>化，</a:t>
            </a:r>
            <a:r>
              <a:rPr lang="zh-CN" altLang="en-US" sz="1200" b="1" i="0" dirty="0">
                <a:solidFill>
                  <a:srgbClr val="FF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找到开工的项目。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36EF7C8-9596-AABA-C23A-37826CB91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362501"/>
              </p:ext>
            </p:extLst>
          </p:nvPr>
        </p:nvGraphicFramePr>
        <p:xfrm>
          <a:off x="245991" y="944294"/>
          <a:ext cx="11700000" cy="49793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359">
                  <a:extLst>
                    <a:ext uri="{9D8B030D-6E8A-4147-A177-3AD203B41FA5}">
                      <a16:colId xmlns:a16="http://schemas.microsoft.com/office/drawing/2014/main" val="57854796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33133316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6877413"/>
                    </a:ext>
                  </a:extLst>
                </a:gridCol>
                <a:gridCol w="867841">
                  <a:extLst>
                    <a:ext uri="{9D8B030D-6E8A-4147-A177-3AD203B41FA5}">
                      <a16:colId xmlns:a16="http://schemas.microsoft.com/office/drawing/2014/main" val="423514842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25435680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91042219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8608599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01967793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5017365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61352580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23680349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2644334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111283265"/>
                    </a:ext>
                  </a:extLst>
                </a:gridCol>
              </a:tblGrid>
              <a:tr h="4379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day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floor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Initial Quantity</a:t>
                      </a: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status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Initial production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rate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Remain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work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Predecessor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processes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Pre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Remain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work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available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Prerequisite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completed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Can</a:t>
                      </a:r>
                    </a:p>
                    <a:p>
                      <a:pPr algn="ctr" fontAlgn="ctr"/>
                      <a:r>
                        <a:rPr lang="en-US" sz="1050" b="1" u="none" strike="noStrike" dirty="0">
                          <a:effectLst/>
                          <a:latin typeface="Georgia Pro" panose="02040502050405020303" pitchFamily="18" charset="0"/>
                        </a:rPr>
                        <a:t>Start?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181683"/>
                  </a:ext>
                </a:extLst>
              </a:tr>
              <a:tr h="5820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74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74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442548"/>
                  </a:ext>
                </a:extLst>
              </a:tr>
              <a:tr h="5051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164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41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164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453640"/>
                  </a:ext>
                </a:extLst>
              </a:tr>
              <a:tr h="8704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1" i="0" u="none" strike="noStrike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1050" b="1" i="0" u="none" strike="noStrike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Pipes in the floor, Electric conduits in the floor</a:t>
                      </a:r>
                      <a:endParaRPr lang="en-US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74, 103</a:t>
                      </a:r>
                      <a:endParaRPr lang="en-US" altLang="zh-CN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599412"/>
                  </a:ext>
                </a:extLst>
              </a:tr>
              <a:tr h="3385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529505"/>
                  </a:ext>
                </a:extLst>
              </a:tr>
              <a:tr h="3385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818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55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818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05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868498"/>
                  </a:ext>
                </a:extLst>
              </a:tr>
              <a:tr h="3385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175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51367"/>
                  </a:ext>
                </a:extLst>
              </a:tr>
              <a:tr h="5051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216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216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164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17265"/>
                  </a:ext>
                </a:extLst>
              </a:tr>
              <a:tr h="3385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103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69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103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488658"/>
                  </a:ext>
                </a:extLst>
              </a:tr>
              <a:tr h="3385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175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37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175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818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03213"/>
                  </a:ext>
                </a:extLst>
              </a:tr>
              <a:tr h="3385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271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27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271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216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766966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1CDEAF3-2965-0B61-F0AE-18010AD20E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318988"/>
              </p:ext>
            </p:extLst>
          </p:nvPr>
        </p:nvGraphicFramePr>
        <p:xfrm>
          <a:off x="245991" y="6290569"/>
          <a:ext cx="11700000" cy="330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359">
                  <a:extLst>
                    <a:ext uri="{9D8B030D-6E8A-4147-A177-3AD203B41FA5}">
                      <a16:colId xmlns:a16="http://schemas.microsoft.com/office/drawing/2014/main" val="130173778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002527197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3844303583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449268417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3508292907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925710004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3369626098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386505351"/>
                    </a:ext>
                  </a:extLst>
                </a:gridCol>
                <a:gridCol w="2051050">
                  <a:extLst>
                    <a:ext uri="{9D8B030D-6E8A-4147-A177-3AD203B41FA5}">
                      <a16:colId xmlns:a16="http://schemas.microsoft.com/office/drawing/2014/main" val="121165346"/>
                    </a:ext>
                  </a:extLst>
                </a:gridCol>
                <a:gridCol w="546491">
                  <a:extLst>
                    <a:ext uri="{9D8B030D-6E8A-4147-A177-3AD203B41FA5}">
                      <a16:colId xmlns:a16="http://schemas.microsoft.com/office/drawing/2014/main" val="104894545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047912193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1238981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846999131"/>
                    </a:ext>
                  </a:extLst>
                </a:gridCol>
              </a:tblGrid>
              <a:tr h="1570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1" i="0" u="none" strike="noStrike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1050" b="1" i="0" u="none" strike="noStrike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74</a:t>
                      </a:r>
                      <a:endParaRPr lang="en-US" altLang="zh-CN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12752"/>
                  </a:ext>
                </a:extLst>
              </a:tr>
              <a:tr h="1570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1" i="0" u="none" strike="noStrike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1050" b="1" i="0" u="none" strike="noStrike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103</a:t>
                      </a:r>
                      <a:endParaRPr lang="en-US" altLang="zh-CN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05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5246" marR="5246" marT="524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87759"/>
                  </a:ext>
                </a:extLst>
              </a:tr>
            </a:tbl>
          </a:graphicData>
        </a:graphic>
      </p:graphicFrame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8D291B4-D5E5-B84A-13FC-A9F93A887714}"/>
              </a:ext>
            </a:extLst>
          </p:cNvPr>
          <p:cNvCxnSpPr>
            <a:cxnSpLocks/>
            <a:stCxn id="4" idx="1"/>
            <a:endCxn id="3" idx="1"/>
          </p:cNvCxnSpPr>
          <p:nvPr/>
        </p:nvCxnSpPr>
        <p:spPr>
          <a:xfrm>
            <a:off x="245991" y="3433980"/>
            <a:ext cx="0" cy="3021855"/>
          </a:xfrm>
          <a:prstGeom prst="straightConnector1">
            <a:avLst/>
          </a:prstGeom>
          <a:ln w="57150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042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DBEE5DE-CD6D-532A-1250-DFBAC9F4C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10001"/>
              </p:ext>
            </p:extLst>
          </p:nvPr>
        </p:nvGraphicFramePr>
        <p:xfrm>
          <a:off x="-8" y="972055"/>
          <a:ext cx="12191985" cy="54020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1918">
                  <a:extLst>
                    <a:ext uri="{9D8B030D-6E8A-4147-A177-3AD203B41FA5}">
                      <a16:colId xmlns:a16="http://schemas.microsoft.com/office/drawing/2014/main" val="3794785485"/>
                    </a:ext>
                  </a:extLst>
                </a:gridCol>
                <a:gridCol w="1405467">
                  <a:extLst>
                    <a:ext uri="{9D8B030D-6E8A-4147-A177-3AD203B41FA5}">
                      <a16:colId xmlns:a16="http://schemas.microsoft.com/office/drawing/2014/main" val="1277351784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674837193"/>
                    </a:ext>
                  </a:extLst>
                </a:gridCol>
                <a:gridCol w="792295">
                  <a:extLst>
                    <a:ext uri="{9D8B030D-6E8A-4147-A177-3AD203B41FA5}">
                      <a16:colId xmlns:a16="http://schemas.microsoft.com/office/drawing/2014/main" val="2812771867"/>
                    </a:ext>
                  </a:extLst>
                </a:gridCol>
                <a:gridCol w="937845">
                  <a:extLst>
                    <a:ext uri="{9D8B030D-6E8A-4147-A177-3AD203B41FA5}">
                      <a16:colId xmlns:a16="http://schemas.microsoft.com/office/drawing/2014/main" val="2983478528"/>
                    </a:ext>
                  </a:extLst>
                </a:gridCol>
                <a:gridCol w="720983">
                  <a:extLst>
                    <a:ext uri="{9D8B030D-6E8A-4147-A177-3AD203B41FA5}">
                      <a16:colId xmlns:a16="http://schemas.microsoft.com/office/drawing/2014/main" val="1047785360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840944162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50768931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681245079"/>
                    </a:ext>
                  </a:extLst>
                </a:gridCol>
                <a:gridCol w="817033">
                  <a:extLst>
                    <a:ext uri="{9D8B030D-6E8A-4147-A177-3AD203B41FA5}">
                      <a16:colId xmlns:a16="http://schemas.microsoft.com/office/drawing/2014/main" val="1643626557"/>
                    </a:ext>
                  </a:extLst>
                </a:gridCol>
                <a:gridCol w="1218854">
                  <a:extLst>
                    <a:ext uri="{9D8B030D-6E8A-4147-A177-3AD203B41FA5}">
                      <a16:colId xmlns:a16="http://schemas.microsoft.com/office/drawing/2014/main" val="3521399104"/>
                    </a:ext>
                  </a:extLst>
                </a:gridCol>
                <a:gridCol w="937845">
                  <a:extLst>
                    <a:ext uri="{9D8B030D-6E8A-4147-A177-3AD203B41FA5}">
                      <a16:colId xmlns:a16="http://schemas.microsoft.com/office/drawing/2014/main" val="3351675616"/>
                    </a:ext>
                  </a:extLst>
                </a:gridCol>
                <a:gridCol w="937845">
                  <a:extLst>
                    <a:ext uri="{9D8B030D-6E8A-4147-A177-3AD203B41FA5}">
                      <a16:colId xmlns:a16="http://schemas.microsoft.com/office/drawing/2014/main" val="1177366632"/>
                    </a:ext>
                  </a:extLst>
                </a:gridCol>
              </a:tblGrid>
              <a:tr h="3514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day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Assigned</a:t>
                      </a:r>
                    </a:p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  <a:ea typeface="+mn-ea"/>
                        </a:rPr>
                        <a:t>Initial Quantity</a:t>
                      </a: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status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err="1">
                          <a:effectLst/>
                          <a:latin typeface="Georgia Pro" panose="02040502050405020303" pitchFamily="18" charset="0"/>
                        </a:rPr>
                        <a:t>ipr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Actual</a:t>
                      </a:r>
                    </a:p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efficiency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Remain</a:t>
                      </a:r>
                    </a:p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work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Is</a:t>
                      </a:r>
                    </a:p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rework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Today</a:t>
                      </a:r>
                    </a:p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workload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Predecessor</a:t>
                      </a:r>
                    </a:p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processes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pre_remain_work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trade_available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672111"/>
                  </a:ext>
                </a:extLst>
              </a:tr>
              <a:tr h="4671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74</a:t>
                      </a:r>
                      <a:endParaRPr lang="en-US" altLang="zh-CN" sz="1400" b="0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400" b="0" i="0" u="none" strike="noStrike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74</a:t>
                      </a:r>
                      <a:endParaRPr lang="en-US" altLang="zh-CN" sz="1400" b="0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122</a:t>
                      </a:r>
                      <a:endParaRPr lang="en-US" altLang="zh-CN" sz="1400" b="1" i="0" u="none" strike="noStrike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572735"/>
                  </a:ext>
                </a:extLst>
              </a:tr>
              <a:tr h="3514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164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41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164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142795"/>
                  </a:ext>
                </a:extLst>
              </a:tr>
              <a:tr h="69869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Floor tiling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661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Pipes in the floor, Electric conduits in the floor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74, 103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347844"/>
                  </a:ext>
                </a:extLst>
              </a:tr>
              <a:tr h="235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 err="1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4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122</a:t>
                      </a:r>
                      <a:endParaRPr lang="en-US" altLang="zh-CN" sz="1400" b="0" i="0" u="none" strike="noStrike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00B0F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rgbClr val="00B0F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797988"/>
                  </a:ext>
                </a:extLst>
              </a:tr>
              <a:tr h="235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818</a:t>
                      </a:r>
                      <a:endParaRPr lang="en-US" altLang="zh-CN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55</a:t>
                      </a:r>
                      <a:endParaRPr lang="en-US" altLang="zh-CN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58</a:t>
                      </a:r>
                      <a:endParaRPr lang="en-US" altLang="zh-CN" sz="14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00B0F0"/>
                          </a:solidFill>
                          <a:effectLst/>
                          <a:latin typeface="Georgia Pro" panose="02040502050405020303" pitchFamily="18" charset="0"/>
                        </a:rPr>
                        <a:t>760</a:t>
                      </a:r>
                      <a:endParaRPr lang="en-US" altLang="zh-CN" sz="1400" b="0" i="0" u="none" strike="noStrike" dirty="0">
                        <a:solidFill>
                          <a:srgbClr val="00B0F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58</a:t>
                      </a:r>
                      <a:endParaRPr lang="en-US" altLang="zh-CN" sz="14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00B0F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rgbClr val="00B0F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365754"/>
                  </a:ext>
                </a:extLst>
              </a:tr>
              <a:tr h="235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175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00B0F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rgbClr val="00B0F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44527"/>
                  </a:ext>
                </a:extLst>
              </a:tr>
              <a:tr h="3514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216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216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164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00B0F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rgbClr val="00B0F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150694"/>
                  </a:ext>
                </a:extLst>
              </a:tr>
              <a:tr h="235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103</a:t>
                      </a:r>
                      <a:endParaRPr lang="en-US" altLang="zh-CN" sz="1400" b="0" i="0" u="none" strike="noStrike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400" b="0" i="0" u="none" strike="noStrike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69</a:t>
                      </a:r>
                      <a:endParaRPr lang="en-US" altLang="zh-CN" sz="1400" b="0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103</a:t>
                      </a:r>
                      <a:endParaRPr lang="en-US" altLang="zh-CN" sz="1400" b="0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122</a:t>
                      </a:r>
                      <a:endParaRPr lang="en-US" altLang="zh-CN" sz="1400" b="1" i="0" u="none" strike="noStrike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150319"/>
                  </a:ext>
                </a:extLst>
              </a:tr>
              <a:tr h="235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175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37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175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solidFill>
                            <a:srgbClr val="00B0F0"/>
                          </a:solidFill>
                          <a:effectLst/>
                          <a:latin typeface="Georgia Pro" panose="02040502050405020303" pitchFamily="18" charset="0"/>
                        </a:rPr>
                        <a:t>760</a:t>
                      </a:r>
                      <a:endParaRPr lang="en-US" altLang="zh-CN" sz="1400" b="0" i="0" u="none" strike="noStrike" dirty="0">
                        <a:solidFill>
                          <a:srgbClr val="00B0F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866779"/>
                  </a:ext>
                </a:extLst>
              </a:tr>
              <a:tr h="235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271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27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271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Georgia Pro" panose="02040502050405020303" pitchFamily="18" charset="0"/>
                        </a:rPr>
                        <a:t>216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2756" marR="2756" marT="27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571926"/>
                  </a:ext>
                </a:extLst>
              </a:tr>
            </a:tbl>
          </a:graphicData>
        </a:graphic>
      </p:graphicFrame>
      <p:sp>
        <p:nvSpPr>
          <p:cNvPr id="3" name="文本框 11">
            <a:extLst>
              <a:ext uri="{FF2B5EF4-FFF2-40B4-BE49-F238E27FC236}">
                <a16:creationId xmlns:a16="http://schemas.microsoft.com/office/drawing/2014/main" id="{24A95A94-0AEE-4D0A-F2FD-BC9D3F3765DA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过程模拟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-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第一天情况</a:t>
            </a:r>
            <a:endParaRPr lang="en-US" altLang="zh-CN" sz="2800" b="1" i="0" u="none" strike="noStrike" dirty="0">
              <a:solidFill>
                <a:schemeClr val="tx1"/>
              </a:solidFill>
              <a:effectLst/>
              <a:latin typeface="Georgia Pro" panose="02040502050405020303" pitchFamily="18" charset="0"/>
              <a:ea typeface="等线" panose="02010600030101010101" pitchFamily="2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F14B0D2-B84A-7965-6966-AFAC57E1A181}"/>
              </a:ext>
            </a:extLst>
          </p:cNvPr>
          <p:cNvGrpSpPr/>
          <p:nvPr/>
        </p:nvGrpSpPr>
        <p:grpSpPr>
          <a:xfrm>
            <a:off x="6326717" y="1676400"/>
            <a:ext cx="3956050" cy="4034367"/>
            <a:chOff x="6534150" y="2099733"/>
            <a:chExt cx="3956050" cy="4034367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647C4740-FEBC-25FE-033F-46AAD102EA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4750" y="2099733"/>
              <a:ext cx="2965450" cy="159596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E369B859-7590-2D5E-536B-ACAD5ED5A416}"/>
                </a:ext>
              </a:extLst>
            </p:cNvPr>
            <p:cNvCxnSpPr>
              <a:cxnSpLocks/>
            </p:cNvCxnSpPr>
            <p:nvPr/>
          </p:nvCxnSpPr>
          <p:spPr>
            <a:xfrm>
              <a:off x="7524750" y="3924300"/>
              <a:ext cx="2965450" cy="18224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9FC65E3-A03C-8AF7-B95D-179AED972285}"/>
                </a:ext>
              </a:extLst>
            </p:cNvPr>
            <p:cNvSpPr/>
            <p:nvPr/>
          </p:nvSpPr>
          <p:spPr>
            <a:xfrm>
              <a:off x="6534150" y="3575050"/>
              <a:ext cx="990600" cy="87418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EB173A57-B72E-8881-2C49-61156AB07887}"/>
                </a:ext>
              </a:extLst>
            </p:cNvPr>
            <p:cNvCxnSpPr>
              <a:cxnSpLocks/>
            </p:cNvCxnSpPr>
            <p:nvPr/>
          </p:nvCxnSpPr>
          <p:spPr>
            <a:xfrm>
              <a:off x="7518400" y="4311650"/>
              <a:ext cx="2965450" cy="18224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D66672E2-9392-572F-2FB8-C68FE644E0B4}"/>
              </a:ext>
            </a:extLst>
          </p:cNvPr>
          <p:cNvSpPr/>
          <p:nvPr/>
        </p:nvSpPr>
        <p:spPr>
          <a:xfrm>
            <a:off x="11468100" y="3575050"/>
            <a:ext cx="495300" cy="19304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354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0A198-CD9A-0758-6CA9-ABC8AF712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1">
            <a:extLst>
              <a:ext uri="{FF2B5EF4-FFF2-40B4-BE49-F238E27FC236}">
                <a16:creationId xmlns:a16="http://schemas.microsoft.com/office/drawing/2014/main" id="{C8C609D4-C59C-F7B7-13E8-49CAB418143F}"/>
              </a:ext>
            </a:extLst>
          </p:cNvPr>
          <p:cNvSpPr txBox="1"/>
          <p:nvPr/>
        </p:nvSpPr>
        <p:spPr>
          <a:xfrm>
            <a:off x="-8" y="-3145"/>
            <a:ext cx="121919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过程模拟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-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“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pre remain work</a:t>
            </a:r>
            <a:r>
              <a:rPr lang="en-US" altLang="zh-CN" sz="2800" b="1" dirty="0">
                <a:latin typeface="Georgia Pro" panose="02040502050405020303" pitchFamily="18" charset="0"/>
                <a:ea typeface="等线" panose="02010600030101010101" pitchFamily="2" charset="-122"/>
                <a:cs typeface="更纱黑体 SC" panose="02000500000000000000" pitchFamily="2" charset="-122"/>
              </a:rPr>
              <a:t>=0” &amp; “trade available”</a:t>
            </a:r>
          </a:p>
          <a:p>
            <a:endParaRPr lang="en-US" altLang="zh-CN" sz="2800" b="1" dirty="0">
              <a:latin typeface="Georgia Pro" panose="02040502050405020303" pitchFamily="18" charset="0"/>
              <a:ea typeface="宋体" panose="02010600030101010101" pitchFamily="2" charset="-122"/>
              <a:cs typeface="更纱黑体 SC" panose="02000500000000000000" pitchFamily="2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3045781-F35A-1EE7-8FB9-6DFA5A45C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809070"/>
              </p:ext>
            </p:extLst>
          </p:nvPr>
        </p:nvGraphicFramePr>
        <p:xfrm>
          <a:off x="220971" y="2436069"/>
          <a:ext cx="11826242" cy="11134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1406">
                  <a:extLst>
                    <a:ext uri="{9D8B030D-6E8A-4147-A177-3AD203B41FA5}">
                      <a16:colId xmlns:a16="http://schemas.microsoft.com/office/drawing/2014/main" val="3582419228"/>
                    </a:ext>
                  </a:extLst>
                </a:gridCol>
                <a:gridCol w="364257">
                  <a:extLst>
                    <a:ext uri="{9D8B030D-6E8A-4147-A177-3AD203B41FA5}">
                      <a16:colId xmlns:a16="http://schemas.microsoft.com/office/drawing/2014/main" val="4063211363"/>
                    </a:ext>
                  </a:extLst>
                </a:gridCol>
                <a:gridCol w="2128187">
                  <a:extLst>
                    <a:ext uri="{9D8B030D-6E8A-4147-A177-3AD203B41FA5}">
                      <a16:colId xmlns:a16="http://schemas.microsoft.com/office/drawing/2014/main" val="2814159460"/>
                    </a:ext>
                  </a:extLst>
                </a:gridCol>
                <a:gridCol w="695960">
                  <a:extLst>
                    <a:ext uri="{9D8B030D-6E8A-4147-A177-3AD203B41FA5}">
                      <a16:colId xmlns:a16="http://schemas.microsoft.com/office/drawing/2014/main" val="374271437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341706196"/>
                    </a:ext>
                  </a:extLst>
                </a:gridCol>
                <a:gridCol w="1000760">
                  <a:extLst>
                    <a:ext uri="{9D8B030D-6E8A-4147-A177-3AD203B41FA5}">
                      <a16:colId xmlns:a16="http://schemas.microsoft.com/office/drawing/2014/main" val="972126720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365772219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75325939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772702156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val="428820457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71144088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341418167"/>
                    </a:ext>
                  </a:extLst>
                </a:gridCol>
                <a:gridCol w="812792">
                  <a:extLst>
                    <a:ext uri="{9D8B030D-6E8A-4147-A177-3AD203B41FA5}">
                      <a16:colId xmlns:a16="http://schemas.microsoft.com/office/drawing/2014/main" val="2155937123"/>
                    </a:ext>
                  </a:extLst>
                </a:gridCol>
              </a:tblGrid>
              <a:tr h="15006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day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floor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IQ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status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 dirty="0" err="1">
                          <a:effectLst/>
                          <a:latin typeface="Georgia Pro" panose="02040502050405020303" pitchFamily="18" charset="0"/>
                        </a:rPr>
                        <a:t>ipr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remain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workload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predecessor_processes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pre_remain_work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trade_available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can_start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094156"/>
                  </a:ext>
                </a:extLst>
              </a:tr>
              <a:tr h="15006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74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74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325376"/>
                  </a:ext>
                </a:extLst>
              </a:tr>
              <a:tr h="15006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74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56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227027"/>
                  </a:ext>
                </a:extLst>
              </a:tr>
              <a:tr h="15006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Electric conduits in the floor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74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completed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18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049" marR="4049" marT="404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05725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B6654B9-F2EE-E150-8561-76A754545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118972"/>
              </p:ext>
            </p:extLst>
          </p:nvPr>
        </p:nvGraphicFramePr>
        <p:xfrm>
          <a:off x="220971" y="3885984"/>
          <a:ext cx="11826241" cy="11144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9570">
                  <a:extLst>
                    <a:ext uri="{9D8B030D-6E8A-4147-A177-3AD203B41FA5}">
                      <a16:colId xmlns:a16="http://schemas.microsoft.com/office/drawing/2014/main" val="2225020384"/>
                    </a:ext>
                  </a:extLst>
                </a:gridCol>
                <a:gridCol w="421640">
                  <a:extLst>
                    <a:ext uri="{9D8B030D-6E8A-4147-A177-3AD203B41FA5}">
                      <a16:colId xmlns:a16="http://schemas.microsoft.com/office/drawing/2014/main" val="374917677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48753034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736320449"/>
                    </a:ext>
                  </a:extLst>
                </a:gridCol>
                <a:gridCol w="525483">
                  <a:extLst>
                    <a:ext uri="{9D8B030D-6E8A-4147-A177-3AD203B41FA5}">
                      <a16:colId xmlns:a16="http://schemas.microsoft.com/office/drawing/2014/main" val="3924346797"/>
                    </a:ext>
                  </a:extLst>
                </a:gridCol>
                <a:gridCol w="846683">
                  <a:extLst>
                    <a:ext uri="{9D8B030D-6E8A-4147-A177-3AD203B41FA5}">
                      <a16:colId xmlns:a16="http://schemas.microsoft.com/office/drawing/2014/main" val="2740354403"/>
                    </a:ext>
                  </a:extLst>
                </a:gridCol>
                <a:gridCol w="502354">
                  <a:extLst>
                    <a:ext uri="{9D8B030D-6E8A-4147-A177-3AD203B41FA5}">
                      <a16:colId xmlns:a16="http://schemas.microsoft.com/office/drawing/2014/main" val="551213348"/>
                    </a:ext>
                  </a:extLst>
                </a:gridCol>
                <a:gridCol w="767670">
                  <a:extLst>
                    <a:ext uri="{9D8B030D-6E8A-4147-A177-3AD203B41FA5}">
                      <a16:colId xmlns:a16="http://schemas.microsoft.com/office/drawing/2014/main" val="1358463333"/>
                    </a:ext>
                  </a:extLst>
                </a:gridCol>
                <a:gridCol w="1215399">
                  <a:extLst>
                    <a:ext uri="{9D8B030D-6E8A-4147-A177-3AD203B41FA5}">
                      <a16:colId xmlns:a16="http://schemas.microsoft.com/office/drawing/2014/main" val="2176280331"/>
                    </a:ext>
                  </a:extLst>
                </a:gridCol>
                <a:gridCol w="1707021">
                  <a:extLst>
                    <a:ext uri="{9D8B030D-6E8A-4147-A177-3AD203B41FA5}">
                      <a16:colId xmlns:a16="http://schemas.microsoft.com/office/drawing/2014/main" val="20279737"/>
                    </a:ext>
                  </a:extLst>
                </a:gridCol>
                <a:gridCol w="1283679">
                  <a:extLst>
                    <a:ext uri="{9D8B030D-6E8A-4147-A177-3AD203B41FA5}">
                      <a16:colId xmlns:a16="http://schemas.microsoft.com/office/drawing/2014/main" val="1854457574"/>
                    </a:ext>
                  </a:extLst>
                </a:gridCol>
                <a:gridCol w="1147118">
                  <a:extLst>
                    <a:ext uri="{9D8B030D-6E8A-4147-A177-3AD203B41FA5}">
                      <a16:colId xmlns:a16="http://schemas.microsoft.com/office/drawing/2014/main" val="905214137"/>
                    </a:ext>
                  </a:extLst>
                </a:gridCol>
                <a:gridCol w="696464">
                  <a:extLst>
                    <a:ext uri="{9D8B030D-6E8A-4147-A177-3AD203B41FA5}">
                      <a16:colId xmlns:a16="http://schemas.microsoft.com/office/drawing/2014/main" val="1713628064"/>
                    </a:ext>
                  </a:extLst>
                </a:gridCol>
              </a:tblGrid>
              <a:tr h="15887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day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floor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IQ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task_status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ipr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remain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workload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predecessor_processes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pre_remain_work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trade_available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can_start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432129"/>
                  </a:ext>
                </a:extLst>
              </a:tr>
              <a:tr h="15887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103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69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103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329657"/>
                  </a:ext>
                </a:extLst>
              </a:tr>
              <a:tr h="15887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103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69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31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72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980070"/>
                  </a:ext>
                </a:extLst>
              </a:tr>
              <a:tr h="15887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Pipes in the floor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103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completed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69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31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87" marR="4287" marT="428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901417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60DF3900-D72A-F733-1386-0DC9351420A4}"/>
              </a:ext>
            </a:extLst>
          </p:cNvPr>
          <p:cNvSpPr txBox="1"/>
          <p:nvPr/>
        </p:nvSpPr>
        <p:spPr>
          <a:xfrm>
            <a:off x="220971" y="2143295"/>
            <a:ext cx="6159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400" b="0" u="none" strike="noStrike" dirty="0">
                <a:solidFill>
                  <a:srgbClr val="0070C0"/>
                </a:solidFill>
                <a:effectLst/>
                <a:latin typeface="Georgia Pro" panose="02040502050405020303" pitchFamily="18" charset="0"/>
              </a:rPr>
              <a:t>Electric conduits in the floor </a:t>
            </a:r>
            <a:r>
              <a:rPr lang="en-US" altLang="zh-CN" sz="1400" b="0" u="none" strike="noStrike" dirty="0">
                <a:solidFill>
                  <a:srgbClr val="FF0000"/>
                </a:solidFill>
                <a:effectLst/>
                <a:latin typeface="Georgia Pro" panose="02040502050405020303" pitchFamily="18" charset="0"/>
              </a:rPr>
              <a:t>(</a:t>
            </a:r>
            <a:r>
              <a:rPr lang="en-US" altLang="zh-CN" sz="1400" u="none" strike="noStrike" dirty="0">
                <a:solidFill>
                  <a:srgbClr val="FF0000"/>
                </a:solidFill>
                <a:effectLst/>
                <a:latin typeface="Georgia Pro" panose="02040502050405020303" pitchFamily="18" charset="0"/>
              </a:rPr>
              <a:t>floor 1)</a:t>
            </a:r>
            <a:endParaRPr lang="en-US" altLang="zh-CN" sz="1400" b="0" i="0" u="none" strike="noStrike" dirty="0">
              <a:solidFill>
                <a:srgbClr val="0070C0"/>
              </a:solidFill>
              <a:effectLst/>
              <a:latin typeface="Georgia Pro" panose="02040502050405020303" pitchFamily="18" charset="0"/>
              <a:ea typeface="等线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BC69AD-8818-C37A-73FC-E6FB6C3C52FD}"/>
              </a:ext>
            </a:extLst>
          </p:cNvPr>
          <p:cNvSpPr txBox="1"/>
          <p:nvPr/>
        </p:nvSpPr>
        <p:spPr>
          <a:xfrm>
            <a:off x="220971" y="3578207"/>
            <a:ext cx="6159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400" b="0" u="none" strike="noStrike" dirty="0">
                <a:solidFill>
                  <a:srgbClr val="0070C0"/>
                </a:solidFill>
                <a:effectLst/>
                <a:latin typeface="Georgia Pro" panose="02040502050405020303" pitchFamily="18" charset="0"/>
              </a:rPr>
              <a:t>Pipes in the floor </a:t>
            </a:r>
            <a:r>
              <a:rPr lang="en-US" altLang="zh-CN" sz="1400" b="0" u="none" strike="noStrike" dirty="0">
                <a:solidFill>
                  <a:srgbClr val="FF0000"/>
                </a:solidFill>
                <a:effectLst/>
                <a:latin typeface="Georgia Pro" panose="02040502050405020303" pitchFamily="18" charset="0"/>
              </a:rPr>
              <a:t>(</a:t>
            </a:r>
            <a:r>
              <a:rPr lang="en-US" altLang="zh-CN" sz="1400" u="none" strike="noStrike" dirty="0">
                <a:solidFill>
                  <a:srgbClr val="FF0000"/>
                </a:solidFill>
                <a:effectLst/>
                <a:latin typeface="Georgia Pro" panose="02040502050405020303" pitchFamily="18" charset="0"/>
              </a:rPr>
              <a:t>floor 1)</a:t>
            </a:r>
            <a:endParaRPr lang="en-US" altLang="zh-CN" sz="1400" b="0" u="none" strike="noStrike" dirty="0">
              <a:solidFill>
                <a:srgbClr val="FF0000"/>
              </a:solidFill>
              <a:effectLst/>
              <a:latin typeface="Georgia Pro" panose="02040502050405020303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34D535B-0E51-AEF0-B8EF-F77F18547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146361"/>
              </p:ext>
            </p:extLst>
          </p:nvPr>
        </p:nvGraphicFramePr>
        <p:xfrm>
          <a:off x="220972" y="868307"/>
          <a:ext cx="11826241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1274">
                  <a:extLst>
                    <a:ext uri="{9D8B030D-6E8A-4147-A177-3AD203B41FA5}">
                      <a16:colId xmlns:a16="http://schemas.microsoft.com/office/drawing/2014/main" val="1912310780"/>
                    </a:ext>
                  </a:extLst>
                </a:gridCol>
                <a:gridCol w="512746">
                  <a:extLst>
                    <a:ext uri="{9D8B030D-6E8A-4147-A177-3AD203B41FA5}">
                      <a16:colId xmlns:a16="http://schemas.microsoft.com/office/drawing/2014/main" val="2409211019"/>
                    </a:ext>
                  </a:extLst>
                </a:gridCol>
                <a:gridCol w="1472078">
                  <a:extLst>
                    <a:ext uri="{9D8B030D-6E8A-4147-A177-3AD203B41FA5}">
                      <a16:colId xmlns:a16="http://schemas.microsoft.com/office/drawing/2014/main" val="1036132885"/>
                    </a:ext>
                  </a:extLst>
                </a:gridCol>
                <a:gridCol w="1356296">
                  <a:extLst>
                    <a:ext uri="{9D8B030D-6E8A-4147-A177-3AD203B41FA5}">
                      <a16:colId xmlns:a16="http://schemas.microsoft.com/office/drawing/2014/main" val="3715872466"/>
                    </a:ext>
                  </a:extLst>
                </a:gridCol>
                <a:gridCol w="1008952">
                  <a:extLst>
                    <a:ext uri="{9D8B030D-6E8A-4147-A177-3AD203B41FA5}">
                      <a16:colId xmlns:a16="http://schemas.microsoft.com/office/drawing/2014/main" val="3315484093"/>
                    </a:ext>
                  </a:extLst>
                </a:gridCol>
                <a:gridCol w="2034444">
                  <a:extLst>
                    <a:ext uri="{9D8B030D-6E8A-4147-A177-3AD203B41FA5}">
                      <a16:colId xmlns:a16="http://schemas.microsoft.com/office/drawing/2014/main" val="1434098994"/>
                    </a:ext>
                  </a:extLst>
                </a:gridCol>
                <a:gridCol w="1190894">
                  <a:extLst>
                    <a:ext uri="{9D8B030D-6E8A-4147-A177-3AD203B41FA5}">
                      <a16:colId xmlns:a16="http://schemas.microsoft.com/office/drawing/2014/main" val="3213332018"/>
                    </a:ext>
                  </a:extLst>
                </a:gridCol>
                <a:gridCol w="893171">
                  <a:extLst>
                    <a:ext uri="{9D8B030D-6E8A-4147-A177-3AD203B41FA5}">
                      <a16:colId xmlns:a16="http://schemas.microsoft.com/office/drawing/2014/main" val="2906736781"/>
                    </a:ext>
                  </a:extLst>
                </a:gridCol>
                <a:gridCol w="1372836">
                  <a:extLst>
                    <a:ext uri="{9D8B030D-6E8A-4147-A177-3AD203B41FA5}">
                      <a16:colId xmlns:a16="http://schemas.microsoft.com/office/drawing/2014/main" val="2159189096"/>
                    </a:ext>
                  </a:extLst>
                </a:gridCol>
                <a:gridCol w="843550">
                  <a:extLst>
                    <a:ext uri="{9D8B030D-6E8A-4147-A177-3AD203B41FA5}">
                      <a16:colId xmlns:a16="http://schemas.microsoft.com/office/drawing/2014/main" val="2114784785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day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floor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assigned_trade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task_status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initial_production_rate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remain_work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is_rework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Georgia Pro" panose="02040502050405020303" pitchFamily="18" charset="0"/>
                        </a:rPr>
                        <a:t>trade_available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can_start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06803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84171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7543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90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78059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78369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8814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completed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684567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22DDB57E-6A4C-3B60-C1BB-CC3A49681241}"/>
              </a:ext>
            </a:extLst>
          </p:cNvPr>
          <p:cNvSpPr txBox="1"/>
          <p:nvPr/>
        </p:nvSpPr>
        <p:spPr>
          <a:xfrm>
            <a:off x="220971" y="578419"/>
            <a:ext cx="6159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400" b="0" u="none" strike="noStrike" dirty="0">
                <a:solidFill>
                  <a:srgbClr val="0070C0"/>
                </a:solidFill>
                <a:effectLst/>
                <a:latin typeface="Georgia Pro" panose="02040502050405020303" pitchFamily="18" charset="0"/>
              </a:rPr>
              <a:t>Gravel base layer </a:t>
            </a:r>
            <a:r>
              <a:rPr lang="en-US" altLang="zh-CN" sz="1400" b="0" u="none" strike="noStrike" dirty="0">
                <a:solidFill>
                  <a:srgbClr val="FF0000"/>
                </a:solidFill>
                <a:effectLst/>
                <a:latin typeface="Georgia Pro" panose="02040502050405020303" pitchFamily="18" charset="0"/>
              </a:rPr>
              <a:t>(</a:t>
            </a:r>
            <a:r>
              <a:rPr lang="en-US" altLang="zh-CN" sz="1400" u="none" strike="noStrike" dirty="0">
                <a:solidFill>
                  <a:srgbClr val="FF0000"/>
                </a:solidFill>
                <a:effectLst/>
                <a:latin typeface="Georgia Pro" panose="02040502050405020303" pitchFamily="18" charset="0"/>
              </a:rPr>
              <a:t>floor 1)</a:t>
            </a:r>
            <a:endParaRPr lang="en-US" altLang="zh-CN" sz="1400" b="0" i="0" u="none" strike="noStrike" dirty="0">
              <a:solidFill>
                <a:srgbClr val="0070C0"/>
              </a:solidFill>
              <a:effectLst/>
              <a:latin typeface="Georgia Pro" panose="02040502050405020303" pitchFamily="18" charset="0"/>
              <a:ea typeface="等线" panose="02010600030101010101" pitchFamily="2" charset="-122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1B452F5-166A-8178-CDAB-3810A3B3B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301255"/>
              </p:ext>
            </p:extLst>
          </p:nvPr>
        </p:nvGraphicFramePr>
        <p:xfrm>
          <a:off x="220970" y="5358281"/>
          <a:ext cx="11826241" cy="142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6748">
                  <a:extLst>
                    <a:ext uri="{9D8B030D-6E8A-4147-A177-3AD203B41FA5}">
                      <a16:colId xmlns:a16="http://schemas.microsoft.com/office/drawing/2014/main" val="3205089325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85223260"/>
                    </a:ext>
                  </a:extLst>
                </a:gridCol>
                <a:gridCol w="1956386">
                  <a:extLst>
                    <a:ext uri="{9D8B030D-6E8A-4147-A177-3AD203B41FA5}">
                      <a16:colId xmlns:a16="http://schemas.microsoft.com/office/drawing/2014/main" val="592887549"/>
                    </a:ext>
                  </a:extLst>
                </a:gridCol>
                <a:gridCol w="1802513">
                  <a:extLst>
                    <a:ext uri="{9D8B030D-6E8A-4147-A177-3AD203B41FA5}">
                      <a16:colId xmlns:a16="http://schemas.microsoft.com/office/drawing/2014/main" val="4234038535"/>
                    </a:ext>
                  </a:extLst>
                </a:gridCol>
                <a:gridCol w="1340893">
                  <a:extLst>
                    <a:ext uri="{9D8B030D-6E8A-4147-A177-3AD203B41FA5}">
                      <a16:colId xmlns:a16="http://schemas.microsoft.com/office/drawing/2014/main" val="4198269189"/>
                    </a:ext>
                  </a:extLst>
                </a:gridCol>
                <a:gridCol w="1582694">
                  <a:extLst>
                    <a:ext uri="{9D8B030D-6E8A-4147-A177-3AD203B41FA5}">
                      <a16:colId xmlns:a16="http://schemas.microsoft.com/office/drawing/2014/main" val="4011420881"/>
                    </a:ext>
                  </a:extLst>
                </a:gridCol>
                <a:gridCol w="1824494">
                  <a:extLst>
                    <a:ext uri="{9D8B030D-6E8A-4147-A177-3AD203B41FA5}">
                      <a16:colId xmlns:a16="http://schemas.microsoft.com/office/drawing/2014/main" val="2194918010"/>
                    </a:ext>
                  </a:extLst>
                </a:gridCol>
                <a:gridCol w="1121075">
                  <a:extLst>
                    <a:ext uri="{9D8B030D-6E8A-4147-A177-3AD203B41FA5}">
                      <a16:colId xmlns:a16="http://schemas.microsoft.com/office/drawing/2014/main" val="4151066386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day_number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floor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assigned_trade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task_status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remain_work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trade_available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can_start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50644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78016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10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1019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121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4868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84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28735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49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8703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14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98466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completed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34440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0800A0F6-938C-481A-2E68-C65252335388}"/>
              </a:ext>
            </a:extLst>
          </p:cNvPr>
          <p:cNvSpPr txBox="1"/>
          <p:nvPr/>
        </p:nvSpPr>
        <p:spPr>
          <a:xfrm>
            <a:off x="220971" y="5050504"/>
            <a:ext cx="6159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400" b="0" u="none" strike="noStrike" dirty="0">
                <a:solidFill>
                  <a:srgbClr val="0070C0"/>
                </a:solidFill>
                <a:effectLst/>
                <a:latin typeface="Georgia Pro" panose="02040502050405020303" pitchFamily="18" charset="0"/>
              </a:rPr>
              <a:t>Gravel base layer </a:t>
            </a:r>
            <a:r>
              <a:rPr lang="en-US" altLang="zh-CN" sz="1400" b="0" u="none" strike="noStrike" dirty="0">
                <a:solidFill>
                  <a:srgbClr val="FF0000"/>
                </a:solidFill>
                <a:effectLst/>
                <a:latin typeface="Georgia Pro" panose="02040502050405020303" pitchFamily="18" charset="0"/>
              </a:rPr>
              <a:t>(</a:t>
            </a:r>
            <a:r>
              <a:rPr lang="en-US" altLang="zh-CN" sz="1400" u="none" strike="noStrike" dirty="0">
                <a:solidFill>
                  <a:srgbClr val="FF0000"/>
                </a:solidFill>
                <a:effectLst/>
                <a:latin typeface="Georgia Pro" panose="02040502050405020303" pitchFamily="18" charset="0"/>
              </a:rPr>
              <a:t>floor 2)</a:t>
            </a:r>
            <a:endParaRPr lang="en-US" altLang="zh-CN" sz="1400" b="0" i="0" u="none" strike="noStrike" dirty="0">
              <a:solidFill>
                <a:srgbClr val="0070C0"/>
              </a:solidFill>
              <a:effectLst/>
              <a:latin typeface="Georgia Pro" panose="02040502050405020303" pitchFamily="18" charset="0"/>
              <a:ea typeface="等线" panose="02010600030101010101" pitchFamily="2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1B6E005-2669-5BB4-E76E-784E64C54C52}"/>
              </a:ext>
            </a:extLst>
          </p:cNvPr>
          <p:cNvCxnSpPr>
            <a:cxnSpLocks/>
          </p:cNvCxnSpPr>
          <p:nvPr/>
        </p:nvCxnSpPr>
        <p:spPr>
          <a:xfrm>
            <a:off x="8531852" y="2025915"/>
            <a:ext cx="0" cy="656325"/>
          </a:xfrm>
          <a:prstGeom prst="straightConnector1">
            <a:avLst/>
          </a:prstGeom>
          <a:ln w="57150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55BDAAB-427C-2335-565A-D6AD473930F1}"/>
              </a:ext>
            </a:extLst>
          </p:cNvPr>
          <p:cNvCxnSpPr>
            <a:cxnSpLocks/>
          </p:cNvCxnSpPr>
          <p:nvPr/>
        </p:nvCxnSpPr>
        <p:spPr>
          <a:xfrm>
            <a:off x="8816332" y="2025914"/>
            <a:ext cx="0" cy="2302246"/>
          </a:xfrm>
          <a:prstGeom prst="straightConnector1">
            <a:avLst/>
          </a:prstGeom>
          <a:ln w="57150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3C05EB0-4A23-CB70-FF9A-AD7BFE7A00DC}"/>
              </a:ext>
            </a:extLst>
          </p:cNvPr>
          <p:cNvCxnSpPr>
            <a:cxnSpLocks/>
          </p:cNvCxnSpPr>
          <p:nvPr/>
        </p:nvCxnSpPr>
        <p:spPr>
          <a:xfrm>
            <a:off x="10299692" y="2025914"/>
            <a:ext cx="0" cy="3750046"/>
          </a:xfrm>
          <a:prstGeom prst="straightConnector1">
            <a:avLst/>
          </a:prstGeom>
          <a:ln w="57150">
            <a:solidFill>
              <a:srgbClr val="00B0F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EF33A62D-E9FA-08BD-A575-5D3E41F61527}"/>
              </a:ext>
            </a:extLst>
          </p:cNvPr>
          <p:cNvSpPr/>
          <p:nvPr/>
        </p:nvSpPr>
        <p:spPr>
          <a:xfrm>
            <a:off x="5698067" y="1930400"/>
            <a:ext cx="5516033" cy="18250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940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995D5-3923-441B-E65E-6A0E38DF0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1">
            <a:extLst>
              <a:ext uri="{FF2B5EF4-FFF2-40B4-BE49-F238E27FC236}">
                <a16:creationId xmlns:a16="http://schemas.microsoft.com/office/drawing/2014/main" id="{09C9C42A-FC0D-003E-BD95-0F0D16907933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过程模拟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-Trade available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情况分析（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Partition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为例）</a:t>
            </a:r>
            <a:endParaRPr lang="en-US" altLang="zh-CN" sz="2800" b="1" i="0" u="none" strike="noStrike" dirty="0">
              <a:solidFill>
                <a:schemeClr val="tx1"/>
              </a:solidFill>
              <a:effectLst/>
              <a:latin typeface="Georgia Pro" panose="02040502050405020303" pitchFamily="18" charset="0"/>
              <a:ea typeface="等线" panose="02010600030101010101" pitchFamily="2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2A6E765-4994-3EAA-CA35-E30F86247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160358"/>
              </p:ext>
            </p:extLst>
          </p:nvPr>
        </p:nvGraphicFramePr>
        <p:xfrm>
          <a:off x="177790" y="639763"/>
          <a:ext cx="11836401" cy="39776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7775">
                  <a:extLst>
                    <a:ext uri="{9D8B030D-6E8A-4147-A177-3AD203B41FA5}">
                      <a16:colId xmlns:a16="http://schemas.microsoft.com/office/drawing/2014/main" val="1529149404"/>
                    </a:ext>
                  </a:extLst>
                </a:gridCol>
                <a:gridCol w="785216">
                  <a:extLst>
                    <a:ext uri="{9D8B030D-6E8A-4147-A177-3AD203B41FA5}">
                      <a16:colId xmlns:a16="http://schemas.microsoft.com/office/drawing/2014/main" val="3342351445"/>
                    </a:ext>
                  </a:extLst>
                </a:gridCol>
                <a:gridCol w="2050285">
                  <a:extLst>
                    <a:ext uri="{9D8B030D-6E8A-4147-A177-3AD203B41FA5}">
                      <a16:colId xmlns:a16="http://schemas.microsoft.com/office/drawing/2014/main" val="1937293084"/>
                    </a:ext>
                  </a:extLst>
                </a:gridCol>
                <a:gridCol w="1526809">
                  <a:extLst>
                    <a:ext uri="{9D8B030D-6E8A-4147-A177-3AD203B41FA5}">
                      <a16:colId xmlns:a16="http://schemas.microsoft.com/office/drawing/2014/main" val="973777520"/>
                    </a:ext>
                  </a:extLst>
                </a:gridCol>
                <a:gridCol w="3344437">
                  <a:extLst>
                    <a:ext uri="{9D8B030D-6E8A-4147-A177-3AD203B41FA5}">
                      <a16:colId xmlns:a16="http://schemas.microsoft.com/office/drawing/2014/main" val="648410498"/>
                    </a:ext>
                  </a:extLst>
                </a:gridCol>
                <a:gridCol w="1701301">
                  <a:extLst>
                    <a:ext uri="{9D8B030D-6E8A-4147-A177-3AD203B41FA5}">
                      <a16:colId xmlns:a16="http://schemas.microsoft.com/office/drawing/2014/main" val="4106044021"/>
                    </a:ext>
                  </a:extLst>
                </a:gridCol>
                <a:gridCol w="1090578">
                  <a:extLst>
                    <a:ext uri="{9D8B030D-6E8A-4147-A177-3AD203B41FA5}">
                      <a16:colId xmlns:a16="http://schemas.microsoft.com/office/drawing/2014/main" val="297995450"/>
                    </a:ext>
                  </a:extLst>
                </a:gridCol>
              </a:tblGrid>
              <a:tr h="1765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 err="1">
                          <a:effectLst/>
                          <a:latin typeface="Georgia Pro" panose="02040502050405020303" pitchFamily="18" charset="0"/>
                        </a:rPr>
                        <a:t>day_number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effectLst/>
                          <a:latin typeface="Georgia Pro" panose="02040502050405020303" pitchFamily="18" charset="0"/>
                        </a:rPr>
                        <a:t>floor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 err="1">
                          <a:effectLst/>
                          <a:latin typeface="Georgia Pro" panose="02040502050405020303" pitchFamily="18" charset="0"/>
                        </a:rPr>
                        <a:t>assigned_trade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 err="1">
                          <a:effectLst/>
                          <a:latin typeface="Georgia Pro" panose="02040502050405020303" pitchFamily="18" charset="0"/>
                        </a:rPr>
                        <a:t>predecessor_processes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 err="1">
                          <a:effectLst/>
                          <a:latin typeface="Georgia Pro" panose="02040502050405020303" pitchFamily="18" charset="0"/>
                        </a:rPr>
                        <a:t>pre_remain_work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 err="1">
                          <a:effectLst/>
                          <a:latin typeface="Georgia Pro" panose="02040502050405020303" pitchFamily="18" charset="0"/>
                        </a:rPr>
                        <a:t>can_start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753182147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15054267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64196964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5164352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364584486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 phase 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81170522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175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722480896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175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48564400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175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961268174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175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3068316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175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878504360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164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53339462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164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16017389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164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78361239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164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606401491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Georgia Pro" panose="02040502050405020303" pitchFamily="18" charset="0"/>
                        </a:rPr>
                        <a:t>164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750216339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8C3B7CDE-DE97-42F5-8EA7-4C7FA4256E3E}"/>
              </a:ext>
            </a:extLst>
          </p:cNvPr>
          <p:cNvSpPr txBox="1"/>
          <p:nvPr/>
        </p:nvSpPr>
        <p:spPr>
          <a:xfrm>
            <a:off x="177790" y="5923586"/>
            <a:ext cx="48767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600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增加一列（</a:t>
            </a:r>
            <a:r>
              <a:rPr lang="en-US" altLang="zh-CN" sz="1600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floor</a:t>
            </a:r>
            <a:r>
              <a:rPr lang="zh-CN" altLang="en-US" sz="1600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优先级），从而判断开工项目。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A08B5B7-7925-D098-86A7-49EAA7EF4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637967"/>
              </p:ext>
            </p:extLst>
          </p:nvPr>
        </p:nvGraphicFramePr>
        <p:xfrm>
          <a:off x="10276665" y="4737099"/>
          <a:ext cx="1737526" cy="106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3862">
                  <a:extLst>
                    <a:ext uri="{9D8B030D-6E8A-4147-A177-3AD203B41FA5}">
                      <a16:colId xmlns:a16="http://schemas.microsoft.com/office/drawing/2014/main" val="52743381"/>
                    </a:ext>
                  </a:extLst>
                </a:gridCol>
                <a:gridCol w="1163664">
                  <a:extLst>
                    <a:ext uri="{9D8B030D-6E8A-4147-A177-3AD203B41FA5}">
                      <a16:colId xmlns:a16="http://schemas.microsoft.com/office/drawing/2014/main" val="3319255531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Space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 err="1">
                          <a:effectLst/>
                          <a:latin typeface="Georgia Pro" panose="02040502050405020303" pitchFamily="18" charset="0"/>
                        </a:rPr>
                        <a:t>InitialPriority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706463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66753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8550904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0931178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0303759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99114052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DDFDBC0-66AC-2CA1-4311-0A00E7CE9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083826"/>
              </p:ext>
            </p:extLst>
          </p:nvPr>
        </p:nvGraphicFramePr>
        <p:xfrm>
          <a:off x="177790" y="4851874"/>
          <a:ext cx="9817088" cy="8372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09547">
                  <a:extLst>
                    <a:ext uri="{9D8B030D-6E8A-4147-A177-3AD203B41FA5}">
                      <a16:colId xmlns:a16="http://schemas.microsoft.com/office/drawing/2014/main" val="2699730270"/>
                    </a:ext>
                  </a:extLst>
                </a:gridCol>
                <a:gridCol w="651256">
                  <a:extLst>
                    <a:ext uri="{9D8B030D-6E8A-4147-A177-3AD203B41FA5}">
                      <a16:colId xmlns:a16="http://schemas.microsoft.com/office/drawing/2014/main" val="356832160"/>
                    </a:ext>
                  </a:extLst>
                </a:gridCol>
                <a:gridCol w="1700503">
                  <a:extLst>
                    <a:ext uri="{9D8B030D-6E8A-4147-A177-3AD203B41FA5}">
                      <a16:colId xmlns:a16="http://schemas.microsoft.com/office/drawing/2014/main" val="1097295622"/>
                    </a:ext>
                  </a:extLst>
                </a:gridCol>
                <a:gridCol w="1266332">
                  <a:extLst>
                    <a:ext uri="{9D8B030D-6E8A-4147-A177-3AD203B41FA5}">
                      <a16:colId xmlns:a16="http://schemas.microsoft.com/office/drawing/2014/main" val="3013587900"/>
                    </a:ext>
                  </a:extLst>
                </a:gridCol>
                <a:gridCol w="2387950">
                  <a:extLst>
                    <a:ext uri="{9D8B030D-6E8A-4147-A177-3AD203B41FA5}">
                      <a16:colId xmlns:a16="http://schemas.microsoft.com/office/drawing/2014/main" val="2915697618"/>
                    </a:ext>
                  </a:extLst>
                </a:gridCol>
                <a:gridCol w="1453267">
                  <a:extLst>
                    <a:ext uri="{9D8B030D-6E8A-4147-A177-3AD203B41FA5}">
                      <a16:colId xmlns:a16="http://schemas.microsoft.com/office/drawing/2014/main" val="2249963499"/>
                    </a:ext>
                  </a:extLst>
                </a:gridCol>
                <a:gridCol w="1248233">
                  <a:extLst>
                    <a:ext uri="{9D8B030D-6E8A-4147-A177-3AD203B41FA5}">
                      <a16:colId xmlns:a16="http://schemas.microsoft.com/office/drawing/2014/main" val="3471754363"/>
                    </a:ext>
                  </a:extLst>
                </a:gridCol>
              </a:tblGrid>
              <a:tr h="17653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1" u="none" strike="noStrike" dirty="0">
                          <a:effectLst/>
                          <a:latin typeface="Georgia Pro" panose="02040502050405020303" pitchFamily="18" charset="0"/>
                        </a:rPr>
                        <a:t>day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1" u="none" strike="noStrike">
                          <a:effectLst/>
                          <a:latin typeface="Georgia Pro" panose="02040502050405020303" pitchFamily="18" charset="0"/>
                        </a:rPr>
                        <a:t>floor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1" u="none" strike="noStrike" dirty="0"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1" u="none" strike="noStrike" dirty="0" err="1">
                          <a:effectLst/>
                          <a:latin typeface="Georgia Pro" panose="02040502050405020303" pitchFamily="18" charset="0"/>
                        </a:rPr>
                        <a:t>assigned_trade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1" u="none" strike="noStrike">
                          <a:effectLst/>
                          <a:latin typeface="Georgia Pro" panose="02040502050405020303" pitchFamily="18" charset="0"/>
                        </a:rPr>
                        <a:t>predecessor_processes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1" u="none" strike="noStrike" dirty="0" err="1">
                          <a:effectLst/>
                          <a:latin typeface="Georgia Pro" panose="02040502050405020303" pitchFamily="18" charset="0"/>
                        </a:rPr>
                        <a:t>pre_remain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1" u="none" strike="noStrike">
                          <a:effectLst/>
                          <a:latin typeface="Georgia Pro" panose="02040502050405020303" pitchFamily="18" charset="0"/>
                        </a:rPr>
                        <a:t>can_start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254345630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b="0" u="none" strike="noStrike" dirty="0">
                          <a:effectLst/>
                          <a:latin typeface="Georgia Pro" panose="02040502050405020303" pitchFamily="18" charset="0"/>
                        </a:rPr>
                        <a:t>55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b="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u="none" strike="noStrike" dirty="0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b="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u="none" strike="noStrike"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07863588"/>
                  </a:ext>
                </a:extLst>
              </a:tr>
              <a:tr h="17653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b="0" u="none" strike="noStrike">
                          <a:effectLst/>
                          <a:latin typeface="Georgia Pro" panose="02040502050405020303" pitchFamily="18" charset="0"/>
                        </a:rPr>
                        <a:t>55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b="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u="none" strike="noStrike" dirty="0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u="none" strike="noStrike" dirty="0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u="none" strike="noStrike" dirty="0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200" b="0" u="none" strike="noStrike" dirty="0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200" b="0" u="none" strike="noStrike" dirty="0"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83094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794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7F658-0B96-2336-7EFD-3E6197752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1">
            <a:extLst>
              <a:ext uri="{FF2B5EF4-FFF2-40B4-BE49-F238E27FC236}">
                <a16:creationId xmlns:a16="http://schemas.microsoft.com/office/drawing/2014/main" id="{CF4C9024-29C2-7757-C829-B24924D03992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背景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1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：建筑工程项目的复杂性和工程管理方法</a:t>
            </a:r>
            <a:endParaRPr lang="en-US" altLang="zh-CN" sz="2800" b="1" dirty="0">
              <a:latin typeface="Georgia Pro" panose="02040502050405020303" pitchFamily="18" charset="0"/>
              <a:ea typeface="宋体" panose="02010600030101010101" pitchFamily="2" charset="-122"/>
              <a:cs typeface="更纱黑体 SC" panose="02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2666D3-104C-BE5C-AB58-912CD872ECD6}"/>
              </a:ext>
            </a:extLst>
          </p:cNvPr>
          <p:cNvSpPr txBox="1"/>
          <p:nvPr/>
        </p:nvSpPr>
        <p:spPr>
          <a:xfrm>
            <a:off x="0" y="520075"/>
            <a:ext cx="12192000" cy="25384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建筑施工项目的复杂性与不确定性是建筑行业面临的重大挑战。甘特图是一种静态的计划工具，无法实时反映施工现场的实际情况，如天气变化、资源短缺、设计变更等。</a:t>
            </a:r>
            <a:r>
              <a:rPr lang="zh-CN" altLang="en-US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这些不确定性因素会导致计划与实际执行之间的脱节，进而引发一系列问题，如工期延误、成本增加和资源浪费。</a:t>
            </a:r>
            <a:endParaRPr lang="en-US" altLang="zh-CN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为解决这些问题，施工模拟仿真技术被引入，通过建立虚拟模型，对施工过程进行动态模拟和分析，帮助管理者更好地理解和预测施工过程中的各种变化。这种技术能够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模拟施工过程中的各种事件和行为</a:t>
            </a: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，包括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资源分配、工序协调、干扰因素</a:t>
            </a: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等，从而为施工计划的优化提供科学依据。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0668995-C7F6-9729-501C-1B3F89EB6B1D}"/>
              </a:ext>
            </a:extLst>
          </p:cNvPr>
          <p:cNvGrpSpPr/>
          <p:nvPr/>
        </p:nvGrpSpPr>
        <p:grpSpPr>
          <a:xfrm>
            <a:off x="235890" y="3272248"/>
            <a:ext cx="11720201" cy="3368470"/>
            <a:chOff x="146050" y="3062698"/>
            <a:chExt cx="11720201" cy="3368470"/>
          </a:xfrm>
        </p:grpSpPr>
        <p:pic>
          <p:nvPicPr>
            <p:cNvPr id="10246" name="Picture 6" descr="图片">
              <a:extLst>
                <a:ext uri="{FF2B5EF4-FFF2-40B4-BE49-F238E27FC236}">
                  <a16:creationId xmlns:a16="http://schemas.microsoft.com/office/drawing/2014/main" id="{41C82758-F6D2-6B3B-C9E3-D8E1C7C950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27"/>
            <a:stretch/>
          </p:blipFill>
          <p:spPr bwMode="auto">
            <a:xfrm>
              <a:off x="6826251" y="3619534"/>
              <a:ext cx="5040000" cy="2811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4A3A6E00-3FEC-EA9F-F6E4-3C51EFFB52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1"/>
            <a:stretch/>
          </p:blipFill>
          <p:spPr bwMode="auto">
            <a:xfrm>
              <a:off x="146050" y="3068843"/>
              <a:ext cx="6411913" cy="3362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8" name="Picture 8" descr="图片">
              <a:extLst>
                <a:ext uri="{FF2B5EF4-FFF2-40B4-BE49-F238E27FC236}">
                  <a16:creationId xmlns:a16="http://schemas.microsoft.com/office/drawing/2014/main" id="{2D4B90B7-F8D4-CE78-1FD1-DA86D75240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890"/>
            <a:stretch/>
          </p:blipFill>
          <p:spPr bwMode="auto">
            <a:xfrm>
              <a:off x="6826251" y="3062698"/>
              <a:ext cx="5040000" cy="2553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485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E1A88-805C-56D1-B11F-A764502D9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1">
            <a:extLst>
              <a:ext uri="{FF2B5EF4-FFF2-40B4-BE49-F238E27FC236}">
                <a16:creationId xmlns:a16="http://schemas.microsoft.com/office/drawing/2014/main" id="{BA28AED0-9C18-7925-293E-1E4ACA43D83E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过程模拟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-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单个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process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结果（是否有无效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day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）</a:t>
            </a:r>
            <a:endParaRPr lang="en-US" altLang="zh-CN" sz="2800" b="1" i="0" u="none" strike="noStrike" dirty="0">
              <a:solidFill>
                <a:schemeClr val="tx1"/>
              </a:solidFill>
              <a:effectLst/>
              <a:latin typeface="Georgia Pro" panose="02040502050405020303" pitchFamily="18" charset="0"/>
              <a:ea typeface="等线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68D0C12-7591-3D8E-5C03-F04349FED52E}"/>
              </a:ext>
            </a:extLst>
          </p:cNvPr>
          <p:cNvSpPr/>
          <p:nvPr/>
        </p:nvSpPr>
        <p:spPr>
          <a:xfrm>
            <a:off x="5761603" y="6212945"/>
            <a:ext cx="6687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</a:rPr>
              <a:t>…</a:t>
            </a:r>
            <a:endParaRPr lang="zh-CN" altLang="en-US" sz="5400" b="0" cap="none" spc="0" dirty="0">
              <a:ln w="0"/>
              <a:solidFill>
                <a:schemeClr val="tx1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64CB8A9-CE0E-ED52-5EAC-8624754C3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219518"/>
              </p:ext>
            </p:extLst>
          </p:nvPr>
        </p:nvGraphicFramePr>
        <p:xfrm>
          <a:off x="266689" y="604836"/>
          <a:ext cx="11658601" cy="2824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5951">
                  <a:extLst>
                    <a:ext uri="{9D8B030D-6E8A-4147-A177-3AD203B41FA5}">
                      <a16:colId xmlns:a16="http://schemas.microsoft.com/office/drawing/2014/main" val="4081830463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217796746"/>
                    </a:ext>
                  </a:extLst>
                </a:gridCol>
                <a:gridCol w="1832701">
                  <a:extLst>
                    <a:ext uri="{9D8B030D-6E8A-4147-A177-3AD203B41FA5}">
                      <a16:colId xmlns:a16="http://schemas.microsoft.com/office/drawing/2014/main" val="2815575228"/>
                    </a:ext>
                  </a:extLst>
                </a:gridCol>
                <a:gridCol w="827949">
                  <a:extLst>
                    <a:ext uri="{9D8B030D-6E8A-4147-A177-3AD203B41FA5}">
                      <a16:colId xmlns:a16="http://schemas.microsoft.com/office/drawing/2014/main" val="519992013"/>
                    </a:ext>
                  </a:extLst>
                </a:gridCol>
                <a:gridCol w="795203">
                  <a:extLst>
                    <a:ext uri="{9D8B030D-6E8A-4147-A177-3AD203B41FA5}">
                      <a16:colId xmlns:a16="http://schemas.microsoft.com/office/drawing/2014/main" val="3375082656"/>
                    </a:ext>
                  </a:extLst>
                </a:gridCol>
                <a:gridCol w="936434">
                  <a:extLst>
                    <a:ext uri="{9D8B030D-6E8A-4147-A177-3AD203B41FA5}">
                      <a16:colId xmlns:a16="http://schemas.microsoft.com/office/drawing/2014/main" val="631142217"/>
                    </a:ext>
                  </a:extLst>
                </a:gridCol>
                <a:gridCol w="312145">
                  <a:extLst>
                    <a:ext uri="{9D8B030D-6E8A-4147-A177-3AD203B41FA5}">
                      <a16:colId xmlns:a16="http://schemas.microsoft.com/office/drawing/2014/main" val="162597388"/>
                    </a:ext>
                  </a:extLst>
                </a:gridCol>
                <a:gridCol w="561860">
                  <a:extLst>
                    <a:ext uri="{9D8B030D-6E8A-4147-A177-3AD203B41FA5}">
                      <a16:colId xmlns:a16="http://schemas.microsoft.com/office/drawing/2014/main" val="3721707595"/>
                    </a:ext>
                  </a:extLst>
                </a:gridCol>
                <a:gridCol w="1092506">
                  <a:extLst>
                    <a:ext uri="{9D8B030D-6E8A-4147-A177-3AD203B41FA5}">
                      <a16:colId xmlns:a16="http://schemas.microsoft.com/office/drawing/2014/main" val="45079432"/>
                    </a:ext>
                  </a:extLst>
                </a:gridCol>
                <a:gridCol w="827183">
                  <a:extLst>
                    <a:ext uri="{9D8B030D-6E8A-4147-A177-3AD203B41FA5}">
                      <a16:colId xmlns:a16="http://schemas.microsoft.com/office/drawing/2014/main" val="846864308"/>
                    </a:ext>
                  </a:extLst>
                </a:gridCol>
                <a:gridCol w="1342222">
                  <a:extLst>
                    <a:ext uri="{9D8B030D-6E8A-4147-A177-3AD203B41FA5}">
                      <a16:colId xmlns:a16="http://schemas.microsoft.com/office/drawing/2014/main" val="528618493"/>
                    </a:ext>
                  </a:extLst>
                </a:gridCol>
                <a:gridCol w="1264186">
                  <a:extLst>
                    <a:ext uri="{9D8B030D-6E8A-4147-A177-3AD203B41FA5}">
                      <a16:colId xmlns:a16="http://schemas.microsoft.com/office/drawing/2014/main" val="792826964"/>
                    </a:ext>
                  </a:extLst>
                </a:gridCol>
                <a:gridCol w="780361">
                  <a:extLst>
                    <a:ext uri="{9D8B030D-6E8A-4147-A177-3AD203B41FA5}">
                      <a16:colId xmlns:a16="http://schemas.microsoft.com/office/drawing/2014/main" val="241605207"/>
                    </a:ext>
                  </a:extLst>
                </a:gridCol>
              </a:tblGrid>
              <a:tr h="2353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day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floor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IQ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task_status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ipr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actual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remain_work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is_rework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today_workload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trade_available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can_start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763126990"/>
                  </a:ext>
                </a:extLst>
              </a:tr>
              <a:tr h="2353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351482463"/>
                  </a:ext>
                </a:extLst>
              </a:tr>
              <a:tr h="2353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175983577"/>
                  </a:ext>
                </a:extLst>
              </a:tr>
              <a:tr h="2353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73685551"/>
                  </a:ext>
                </a:extLst>
              </a:tr>
              <a:tr h="2353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41066471"/>
                  </a:ext>
                </a:extLst>
              </a:tr>
              <a:tr h="2353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71628624"/>
                  </a:ext>
                </a:extLst>
              </a:tr>
              <a:tr h="2353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20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20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02588173"/>
                  </a:ext>
                </a:extLst>
              </a:tr>
              <a:tr h="2353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33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121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33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92135635"/>
                  </a:ext>
                </a:extLst>
              </a:tr>
              <a:tr h="2353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37</a:t>
                      </a:r>
                      <a:endParaRPr lang="en-US" altLang="zh-CN" sz="120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84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37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855668868"/>
                  </a:ext>
                </a:extLst>
              </a:tr>
              <a:tr h="2353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35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49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35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685458344"/>
                  </a:ext>
                </a:extLst>
              </a:tr>
              <a:tr h="2353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35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35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58244594"/>
                  </a:ext>
                </a:extLst>
              </a:tr>
              <a:tr h="2353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10</a:t>
                      </a:r>
                      <a:endParaRPr lang="en-US" altLang="zh-CN" sz="120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20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200" b="1" i="0" u="none" strike="noStrike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completed</a:t>
                      </a:r>
                      <a:endParaRPr 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200" b="1" i="0" u="none" strike="noStrike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37</a:t>
                      </a:r>
                      <a:endParaRPr lang="en-US" altLang="zh-CN" sz="120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14</a:t>
                      </a:r>
                      <a:endParaRPr lang="en-US" altLang="zh-CN" sz="120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20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rgbClr val="0070C0"/>
                          </a:solidFill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9548855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71E8DC5-D6AD-F868-4C6E-A8F92A3F3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850287"/>
              </p:ext>
            </p:extLst>
          </p:nvPr>
        </p:nvGraphicFramePr>
        <p:xfrm>
          <a:off x="266690" y="3558540"/>
          <a:ext cx="11658600" cy="16877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591">
                  <a:extLst>
                    <a:ext uri="{9D8B030D-6E8A-4147-A177-3AD203B41FA5}">
                      <a16:colId xmlns:a16="http://schemas.microsoft.com/office/drawing/2014/main" val="2626405387"/>
                    </a:ext>
                  </a:extLst>
                </a:gridCol>
                <a:gridCol w="769161">
                  <a:extLst>
                    <a:ext uri="{9D8B030D-6E8A-4147-A177-3AD203B41FA5}">
                      <a16:colId xmlns:a16="http://schemas.microsoft.com/office/drawing/2014/main" val="338696291"/>
                    </a:ext>
                  </a:extLst>
                </a:gridCol>
                <a:gridCol w="1222162">
                  <a:extLst>
                    <a:ext uri="{9D8B030D-6E8A-4147-A177-3AD203B41FA5}">
                      <a16:colId xmlns:a16="http://schemas.microsoft.com/office/drawing/2014/main" val="2401436294"/>
                    </a:ext>
                  </a:extLst>
                </a:gridCol>
                <a:gridCol w="1112304">
                  <a:extLst>
                    <a:ext uri="{9D8B030D-6E8A-4147-A177-3AD203B41FA5}">
                      <a16:colId xmlns:a16="http://schemas.microsoft.com/office/drawing/2014/main" val="295589608"/>
                    </a:ext>
                  </a:extLst>
                </a:gridCol>
                <a:gridCol w="1414412">
                  <a:extLst>
                    <a:ext uri="{9D8B030D-6E8A-4147-A177-3AD203B41FA5}">
                      <a16:colId xmlns:a16="http://schemas.microsoft.com/office/drawing/2014/main" val="1659693638"/>
                    </a:ext>
                  </a:extLst>
                </a:gridCol>
                <a:gridCol w="823929">
                  <a:extLst>
                    <a:ext uri="{9D8B030D-6E8A-4147-A177-3AD203B41FA5}">
                      <a16:colId xmlns:a16="http://schemas.microsoft.com/office/drawing/2014/main" val="2951591662"/>
                    </a:ext>
                  </a:extLst>
                </a:gridCol>
                <a:gridCol w="1647859">
                  <a:extLst>
                    <a:ext uri="{9D8B030D-6E8A-4147-A177-3AD203B41FA5}">
                      <a16:colId xmlns:a16="http://schemas.microsoft.com/office/drawing/2014/main" val="3784949760"/>
                    </a:ext>
                  </a:extLst>
                </a:gridCol>
                <a:gridCol w="1222162">
                  <a:extLst>
                    <a:ext uri="{9D8B030D-6E8A-4147-A177-3AD203B41FA5}">
                      <a16:colId xmlns:a16="http://schemas.microsoft.com/office/drawing/2014/main" val="1669049660"/>
                    </a:ext>
                  </a:extLst>
                </a:gridCol>
                <a:gridCol w="961251">
                  <a:extLst>
                    <a:ext uri="{9D8B030D-6E8A-4147-A177-3AD203B41FA5}">
                      <a16:colId xmlns:a16="http://schemas.microsoft.com/office/drawing/2014/main" val="951469574"/>
                    </a:ext>
                  </a:extLst>
                </a:gridCol>
                <a:gridCol w="727804">
                  <a:extLst>
                    <a:ext uri="{9D8B030D-6E8A-4147-A177-3AD203B41FA5}">
                      <a16:colId xmlns:a16="http://schemas.microsoft.com/office/drawing/2014/main" val="1034160248"/>
                    </a:ext>
                  </a:extLst>
                </a:gridCol>
                <a:gridCol w="1180965">
                  <a:extLst>
                    <a:ext uri="{9D8B030D-6E8A-4147-A177-3AD203B41FA5}">
                      <a16:colId xmlns:a16="http://schemas.microsoft.com/office/drawing/2014/main" val="329949281"/>
                    </a:ext>
                  </a:extLst>
                </a:gridCol>
              </a:tblGrid>
              <a:tr h="1721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day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floor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assigned_trade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planned_remaining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task_status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initial_production_rate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actual_efficiency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remain_work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is_rework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today_workload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extLst>
                  <a:ext uri="{0D108BD9-81ED-4DB2-BD59-A6C34878D82A}">
                    <a16:rowId xmlns:a16="http://schemas.microsoft.com/office/drawing/2014/main" val="2095843374"/>
                  </a:ext>
                </a:extLst>
              </a:tr>
              <a:tr h="1721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10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2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2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2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null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extLst>
                  <a:ext uri="{0D108BD9-81ED-4DB2-BD59-A6C34878D82A}">
                    <a16:rowId xmlns:a16="http://schemas.microsoft.com/office/drawing/2014/main" val="359363322"/>
                  </a:ext>
                </a:extLst>
              </a:tr>
              <a:tr h="1721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35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119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35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extLst>
                  <a:ext uri="{0D108BD9-81ED-4DB2-BD59-A6C34878D82A}">
                    <a16:rowId xmlns:a16="http://schemas.microsoft.com/office/drawing/2014/main" val="2626030880"/>
                  </a:ext>
                </a:extLst>
              </a:tr>
              <a:tr h="1721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12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Gravel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119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TRUE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extLst>
                  <a:ext uri="{0D108BD9-81ED-4DB2-BD59-A6C34878D82A}">
                    <a16:rowId xmlns:a16="http://schemas.microsoft.com/office/drawing/2014/main" val="1504195112"/>
                  </a:ext>
                </a:extLst>
              </a:tr>
              <a:tr h="1721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13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Gravel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119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TRUE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extLst>
                  <a:ext uri="{0D108BD9-81ED-4DB2-BD59-A6C34878D82A}">
                    <a16:rowId xmlns:a16="http://schemas.microsoft.com/office/drawing/2014/main" val="4165349366"/>
                  </a:ext>
                </a:extLst>
              </a:tr>
              <a:tr h="1721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36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83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36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extLst>
                  <a:ext uri="{0D108BD9-81ED-4DB2-BD59-A6C34878D82A}">
                    <a16:rowId xmlns:a16="http://schemas.microsoft.com/office/drawing/2014/main" val="2862089874"/>
                  </a:ext>
                </a:extLst>
              </a:tr>
              <a:tr h="1721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35</a:t>
                      </a:r>
                      <a:endParaRPr lang="en-US" altLang="zh-CN" sz="120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48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35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extLst>
                  <a:ext uri="{0D108BD9-81ED-4DB2-BD59-A6C34878D82A}">
                    <a16:rowId xmlns:a16="http://schemas.microsoft.com/office/drawing/2014/main" val="952783391"/>
                  </a:ext>
                </a:extLst>
              </a:tr>
              <a:tr h="1721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in_progress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33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33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extLst>
                  <a:ext uri="{0D108BD9-81ED-4DB2-BD59-A6C34878D82A}">
                    <a16:rowId xmlns:a16="http://schemas.microsoft.com/office/drawing/2014/main" val="1853948721"/>
                  </a:ext>
                </a:extLst>
              </a:tr>
              <a:tr h="1721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Gravel base layer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154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completed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31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FALSE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15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645" marR="4645" marT="4645" marB="0" anchor="ctr"/>
                </a:tc>
                <a:extLst>
                  <a:ext uri="{0D108BD9-81ED-4DB2-BD59-A6C34878D82A}">
                    <a16:rowId xmlns:a16="http://schemas.microsoft.com/office/drawing/2014/main" val="3745830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467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164494-22E0-5F2B-E80B-C8C5DFDED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2" y="0"/>
            <a:ext cx="10321636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CF2F3E-5CFC-119B-9E7E-677A49A51CAC}"/>
              </a:ext>
            </a:extLst>
          </p:cNvPr>
          <p:cNvSpPr txBox="1"/>
          <p:nvPr/>
        </p:nvSpPr>
        <p:spPr>
          <a:xfrm>
            <a:off x="0" y="0"/>
            <a:ext cx="3302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1F1F1F"/>
                </a:solidFill>
                <a:latin typeface="Georgia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Gravel base layer</a:t>
            </a:r>
          </a:p>
        </p:txBody>
      </p:sp>
    </p:spTree>
    <p:extLst>
      <p:ext uri="{BB962C8B-B14F-4D97-AF65-F5344CB8AC3E}">
        <p14:creationId xmlns:p14="http://schemas.microsoft.com/office/powerpoint/2010/main" val="2544792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0E5ABE-98D5-523F-7C8F-B1F8FC4E2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2" y="0"/>
            <a:ext cx="10321636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B1002B6-BADD-86E9-5E10-DA847B6C0F26}"/>
              </a:ext>
            </a:extLst>
          </p:cNvPr>
          <p:cNvSpPr txBox="1"/>
          <p:nvPr/>
        </p:nvSpPr>
        <p:spPr>
          <a:xfrm>
            <a:off x="0" y="0"/>
            <a:ext cx="3619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1F1F1F"/>
                </a:solidFill>
                <a:latin typeface="Georgia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Electric conduits in the floor</a:t>
            </a:r>
          </a:p>
        </p:txBody>
      </p:sp>
    </p:spTree>
    <p:extLst>
      <p:ext uri="{BB962C8B-B14F-4D97-AF65-F5344CB8AC3E}">
        <p14:creationId xmlns:p14="http://schemas.microsoft.com/office/powerpoint/2010/main" val="2578000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57666C-26BC-493B-A10B-0814C4BC0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2" y="0"/>
            <a:ext cx="10321636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D7C443E-39F5-B977-B7EB-340FD27BC28A}"/>
              </a:ext>
            </a:extLst>
          </p:cNvPr>
          <p:cNvSpPr txBox="1"/>
          <p:nvPr/>
        </p:nvSpPr>
        <p:spPr>
          <a:xfrm>
            <a:off x="0" y="0"/>
            <a:ext cx="2487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1F1F1F"/>
                </a:solidFill>
                <a:latin typeface="Georgia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Pipes in the floor</a:t>
            </a:r>
          </a:p>
        </p:txBody>
      </p:sp>
    </p:spTree>
    <p:extLst>
      <p:ext uri="{BB962C8B-B14F-4D97-AF65-F5344CB8AC3E}">
        <p14:creationId xmlns:p14="http://schemas.microsoft.com/office/powerpoint/2010/main" val="1427371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6CDBB2-14D7-C08E-C1C9-44A88F712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2" y="0"/>
            <a:ext cx="10321636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7E6F0E9-E03E-AD9E-CE58-6A47CE6488E1}"/>
              </a:ext>
            </a:extLst>
          </p:cNvPr>
          <p:cNvSpPr txBox="1"/>
          <p:nvPr/>
        </p:nvSpPr>
        <p:spPr>
          <a:xfrm>
            <a:off x="0" y="0"/>
            <a:ext cx="2201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1F1F1F"/>
                </a:solidFill>
                <a:latin typeface="Georgia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Floor tiling</a:t>
            </a:r>
          </a:p>
        </p:txBody>
      </p:sp>
    </p:spTree>
    <p:extLst>
      <p:ext uri="{BB962C8B-B14F-4D97-AF65-F5344CB8AC3E}">
        <p14:creationId xmlns:p14="http://schemas.microsoft.com/office/powerpoint/2010/main" val="2055759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DDD32-A08E-9DE5-AA46-2BAB77BA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2" y="0"/>
            <a:ext cx="10321636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A17442B-252A-8822-BFC3-25F06B7265C3}"/>
              </a:ext>
            </a:extLst>
          </p:cNvPr>
          <p:cNvSpPr txBox="1"/>
          <p:nvPr/>
        </p:nvSpPr>
        <p:spPr>
          <a:xfrm>
            <a:off x="0" y="0"/>
            <a:ext cx="223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1F1F1F"/>
                </a:solidFill>
                <a:latin typeface="Georgia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Partition phase 1</a:t>
            </a:r>
          </a:p>
        </p:txBody>
      </p:sp>
    </p:spTree>
    <p:extLst>
      <p:ext uri="{BB962C8B-B14F-4D97-AF65-F5344CB8AC3E}">
        <p14:creationId xmlns:p14="http://schemas.microsoft.com/office/powerpoint/2010/main" val="4240104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0B72D1-0E68-FC20-901A-365F0F7D2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2" y="0"/>
            <a:ext cx="10321636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753A136-D153-7869-CCA7-9F2FF39F2244}"/>
              </a:ext>
            </a:extLst>
          </p:cNvPr>
          <p:cNvSpPr txBox="1"/>
          <p:nvPr/>
        </p:nvSpPr>
        <p:spPr>
          <a:xfrm>
            <a:off x="0" y="0"/>
            <a:ext cx="2358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1F1F1F"/>
                </a:solidFill>
                <a:latin typeface="Georgia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Pipes in the wall</a:t>
            </a:r>
          </a:p>
        </p:txBody>
      </p:sp>
    </p:spTree>
    <p:extLst>
      <p:ext uri="{BB962C8B-B14F-4D97-AF65-F5344CB8AC3E}">
        <p14:creationId xmlns:p14="http://schemas.microsoft.com/office/powerpoint/2010/main" val="2915482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F8EFA9-4841-07BF-4DA2-4ED7EA315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2" y="0"/>
            <a:ext cx="10321636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64DCE45-63AD-5919-8878-AE8DDA61AB18}"/>
              </a:ext>
            </a:extLst>
          </p:cNvPr>
          <p:cNvSpPr txBox="1"/>
          <p:nvPr/>
        </p:nvSpPr>
        <p:spPr>
          <a:xfrm>
            <a:off x="0" y="0"/>
            <a:ext cx="223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1F1F1F"/>
                </a:solidFill>
                <a:latin typeface="Georgia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Partition phase 2</a:t>
            </a:r>
          </a:p>
        </p:txBody>
      </p:sp>
    </p:spTree>
    <p:extLst>
      <p:ext uri="{BB962C8B-B14F-4D97-AF65-F5344CB8AC3E}">
        <p14:creationId xmlns:p14="http://schemas.microsoft.com/office/powerpoint/2010/main" val="2982592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015074-4761-F6A7-60A6-8DA6FCB24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2" y="0"/>
            <a:ext cx="10321636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18CA8C8-DC63-3122-76E4-6EF3B73883D2}"/>
              </a:ext>
            </a:extLst>
          </p:cNvPr>
          <p:cNvSpPr txBox="1"/>
          <p:nvPr/>
        </p:nvSpPr>
        <p:spPr>
          <a:xfrm>
            <a:off x="0" y="0"/>
            <a:ext cx="362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1F1F1F"/>
                </a:solidFill>
                <a:latin typeface="Georgia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Electric conduits in the wall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33928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FE2B703-9926-9824-966C-6B281B7B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2" y="0"/>
            <a:ext cx="10321636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A39AE86-F072-E6FC-C377-85F8738B9FF6}"/>
              </a:ext>
            </a:extLst>
          </p:cNvPr>
          <p:cNvSpPr txBox="1"/>
          <p:nvPr/>
        </p:nvSpPr>
        <p:spPr>
          <a:xfrm>
            <a:off x="0" y="0"/>
            <a:ext cx="223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1F1F1F"/>
                </a:solidFill>
                <a:latin typeface="Georgia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Partition phase 3</a:t>
            </a:r>
          </a:p>
        </p:txBody>
      </p:sp>
    </p:spTree>
    <p:extLst>
      <p:ext uri="{BB962C8B-B14F-4D97-AF65-F5344CB8AC3E}">
        <p14:creationId xmlns:p14="http://schemas.microsoft.com/office/powerpoint/2010/main" val="1048793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49CB045-8A74-B924-335B-A292E2DDD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r="1065" b="8704"/>
          <a:stretch/>
        </p:blipFill>
        <p:spPr bwMode="auto">
          <a:xfrm>
            <a:off x="3975100" y="780104"/>
            <a:ext cx="8172436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1">
            <a:extLst>
              <a:ext uri="{FF2B5EF4-FFF2-40B4-BE49-F238E27FC236}">
                <a16:creationId xmlns:a16="http://schemas.microsoft.com/office/drawing/2014/main" id="{EF68F195-B3F2-6084-1D64-5F9AE50DDD92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背景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2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：仿真方法</a:t>
            </a:r>
            <a:endParaRPr lang="en-US" altLang="zh-CN" sz="2800" b="1" dirty="0">
              <a:latin typeface="Georgia Pro" panose="02040502050405020303" pitchFamily="18" charset="0"/>
              <a:ea typeface="宋体" panose="02010600030101010101" pitchFamily="2" charset="-122"/>
              <a:cs typeface="更纱黑体 SC" panose="02000500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851D7E-C942-AA1A-3603-64857D39E1E2}"/>
              </a:ext>
            </a:extLst>
          </p:cNvPr>
          <p:cNvSpPr txBox="1"/>
          <p:nvPr/>
        </p:nvSpPr>
        <p:spPr>
          <a:xfrm>
            <a:off x="-1" y="520075"/>
            <a:ext cx="3843534" cy="4200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三大类仿真方法：</a:t>
            </a:r>
            <a:endParaRPr lang="en-US" altLang="zh-CN" b="1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SD</a:t>
            </a: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System Dynamic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系统动力学，战略层面仿真，强调因果回馈；</a:t>
            </a:r>
            <a:endParaRPr lang="en-US" altLang="zh-CN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</a:t>
            </a:r>
            <a:r>
              <a:rPr lang="zh-CN" altLang="en-US" b="1" dirty="0">
                <a:solidFill>
                  <a:srgbClr val="FF0000"/>
                </a:solidFill>
                <a:highlight>
                  <a:srgbClr val="FFFF00"/>
                </a:highlight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>
                <a:solidFill>
                  <a:srgbClr val="FF0000"/>
                </a:solidFill>
                <a:highlight>
                  <a:srgbClr val="FFFF00"/>
                </a:highlight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Agent-Based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代理人，运营</a:t>
            </a:r>
            <a:r>
              <a:rPr lang="en-US" altLang="zh-CN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操作层面仿真，强调互动；</a:t>
            </a:r>
            <a:endParaRPr lang="en-US" altLang="zh-CN" dirty="0">
              <a:solidFill>
                <a:srgbClr val="FF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u="sng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</a:t>
            </a:r>
            <a:r>
              <a:rPr lang="zh-CN" altLang="en-US" b="1" u="sng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b="1" u="sng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Discrete Event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u="sng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离散事件，运营</a:t>
            </a:r>
            <a:r>
              <a:rPr lang="en-US" altLang="zh-CN" u="sng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u="sng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操作层面仿真，强调环环相扣的程序。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C27E47-14DA-D680-F7F5-DAC89F67568A}"/>
              </a:ext>
            </a:extLst>
          </p:cNvPr>
          <p:cNvSpPr txBox="1"/>
          <p:nvPr/>
        </p:nvSpPr>
        <p:spPr>
          <a:xfrm>
            <a:off x="0" y="4720520"/>
            <a:ext cx="3843533" cy="2000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离散事件模拟（</a:t>
            </a:r>
            <a:r>
              <a:rPr lang="en-US" altLang="zh-CN" sz="12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DES</a:t>
            </a:r>
            <a:r>
              <a:rPr lang="zh-CN" altLang="en-US" sz="12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）是一种常用的施工仿真方法，</a:t>
            </a:r>
            <a:r>
              <a:rPr lang="zh-CN" altLang="en-US" sz="1200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通过事件驱动的方式模拟施工过程中的关键事件和状态变化。</a:t>
            </a:r>
            <a:r>
              <a:rPr lang="zh-CN" altLang="en-US" sz="12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然而，</a:t>
            </a:r>
            <a:r>
              <a:rPr lang="en-US" altLang="zh-CN" sz="12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DES</a:t>
            </a:r>
            <a:r>
              <a:rPr lang="zh-CN" altLang="en-US" sz="12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 sz="1200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处理施工主体的独立行为和动态交互方面存在一定的局限性</a:t>
            </a:r>
            <a:r>
              <a:rPr lang="zh-CN" altLang="en-US" sz="12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200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基于代理的仿真则通过模拟施工主体（如工人、机器、任务等）的自主行为和交互，能够更真实地反映施工过程中的复杂性和动态性。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34978A-0F5C-1451-652A-B6A1E0F9E1D6}"/>
              </a:ext>
            </a:extLst>
          </p:cNvPr>
          <p:cNvSpPr txBox="1"/>
          <p:nvPr/>
        </p:nvSpPr>
        <p:spPr>
          <a:xfrm>
            <a:off x="4298950" y="6080134"/>
            <a:ext cx="7893041" cy="702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400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DES</a:t>
            </a:r>
            <a:r>
              <a:rPr lang="zh-CN" altLang="en-US" sz="1400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4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适合模拟</a:t>
            </a:r>
            <a:r>
              <a:rPr lang="zh-CN" altLang="en-US" sz="1400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事件驱动的系统</a:t>
            </a:r>
            <a:r>
              <a:rPr lang="zh-CN" altLang="en-US" sz="14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，如</a:t>
            </a:r>
            <a:r>
              <a:rPr lang="zh-CN" altLang="en-US" sz="1400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生产流程、排队系统</a:t>
            </a:r>
            <a:r>
              <a:rPr lang="zh-CN" altLang="en-US" sz="14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等，强调</a:t>
            </a:r>
            <a:r>
              <a:rPr lang="zh-CN" altLang="en-US" sz="1400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事件的顺序和时间点</a:t>
            </a:r>
            <a:r>
              <a:rPr lang="zh-CN" altLang="en-US" sz="14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400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ABM</a:t>
            </a:r>
            <a:r>
              <a:rPr lang="zh-CN" altLang="en-US" sz="1400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4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适合模拟</a:t>
            </a:r>
            <a:r>
              <a:rPr lang="zh-CN" altLang="en-US" sz="1400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复杂系统中多个代理之间的交互</a:t>
            </a:r>
            <a:r>
              <a:rPr lang="zh-CN" altLang="en-US" sz="14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，如</a:t>
            </a:r>
            <a:r>
              <a:rPr lang="zh-CN" altLang="en-US" sz="1400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施工中的工人、机器和任务的动态协作</a:t>
            </a:r>
            <a:r>
              <a:rPr lang="zh-CN" altLang="en-US" sz="14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548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C948BB-2A14-3DEE-9D75-27BA044B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2" y="0"/>
            <a:ext cx="10321636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046CF75-9D08-90F6-914E-BE42E405AECD}"/>
              </a:ext>
            </a:extLst>
          </p:cNvPr>
          <p:cNvSpPr txBox="1"/>
          <p:nvPr/>
        </p:nvSpPr>
        <p:spPr>
          <a:xfrm>
            <a:off x="0" y="0"/>
            <a:ext cx="248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1F1F1F"/>
                </a:solidFill>
                <a:latin typeface="Georgia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Wall tiling</a:t>
            </a:r>
          </a:p>
        </p:txBody>
      </p:sp>
    </p:spTree>
    <p:extLst>
      <p:ext uri="{BB962C8B-B14F-4D97-AF65-F5344CB8AC3E}">
        <p14:creationId xmlns:p14="http://schemas.microsoft.com/office/powerpoint/2010/main" val="1630177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6A40E3-17CD-43B0-D398-796664C03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765"/>
            <a:ext cx="12192000" cy="62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75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DE102-5A01-882D-242D-E20E802FD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C44AAB-B8B7-591E-5349-C0C6DAF04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042"/>
            <a:ext cx="12192000" cy="50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73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594C1-BDAF-5B6F-B69C-E5995E0BC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0EA6E6-51A0-3CA1-FA35-CC3A01C1E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042"/>
            <a:ext cx="12192000" cy="50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14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45B62-6523-31B2-4BDD-03048D500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99CD37-2AFB-382A-5D29-48A0FFC56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042"/>
            <a:ext cx="12192000" cy="50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58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65F87-F13B-4630-847B-7CE3DC527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851381-D019-CE57-363C-FDB6A3A5F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042"/>
            <a:ext cx="12192000" cy="50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68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F06CA-C134-479E-139E-455A2623D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7442F5-C018-5618-73F6-B2407B6A6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042"/>
            <a:ext cx="12192000" cy="504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53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C0976-C0CC-7F5A-1390-DE09D61E1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06E2D2-1DAC-762B-09DC-8F6B02583A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89"/>
          <a:stretch/>
        </p:blipFill>
        <p:spPr>
          <a:xfrm>
            <a:off x="798232" y="304800"/>
            <a:ext cx="1059553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82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54609-FA18-0775-0B76-194193627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1">
            <a:extLst>
              <a:ext uri="{FF2B5EF4-FFF2-40B4-BE49-F238E27FC236}">
                <a16:creationId xmlns:a16="http://schemas.microsoft.com/office/drawing/2014/main" id="{448EE45E-3F02-B1EB-4129-9153A1571856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如何丰富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/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准确整个模拟过程？</a:t>
            </a:r>
            <a:endParaRPr lang="en-US" altLang="zh-CN" sz="2800" b="1" i="0" u="none" strike="noStrike" dirty="0">
              <a:solidFill>
                <a:schemeClr val="tx1"/>
              </a:solidFill>
              <a:effectLst/>
              <a:latin typeface="Georgia Pro" panose="02040502050405020303" pitchFamily="18" charset="0"/>
              <a:ea typeface="等线" panose="02010600030101010101" pitchFamily="2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C138E45-119C-6ED5-3337-458B0A488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352696"/>
              </p:ext>
            </p:extLst>
          </p:nvPr>
        </p:nvGraphicFramePr>
        <p:xfrm>
          <a:off x="416536" y="3546982"/>
          <a:ext cx="11358910" cy="1663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8857">
                  <a:extLst>
                    <a:ext uri="{9D8B030D-6E8A-4147-A177-3AD203B41FA5}">
                      <a16:colId xmlns:a16="http://schemas.microsoft.com/office/drawing/2014/main" val="4075741630"/>
                    </a:ext>
                  </a:extLst>
                </a:gridCol>
                <a:gridCol w="371314">
                  <a:extLst>
                    <a:ext uri="{9D8B030D-6E8A-4147-A177-3AD203B41FA5}">
                      <a16:colId xmlns:a16="http://schemas.microsoft.com/office/drawing/2014/main" val="695784619"/>
                    </a:ext>
                  </a:extLst>
                </a:gridCol>
                <a:gridCol w="1047787">
                  <a:extLst>
                    <a:ext uri="{9D8B030D-6E8A-4147-A177-3AD203B41FA5}">
                      <a16:colId xmlns:a16="http://schemas.microsoft.com/office/drawing/2014/main" val="830881563"/>
                    </a:ext>
                  </a:extLst>
                </a:gridCol>
                <a:gridCol w="943239">
                  <a:extLst>
                    <a:ext uri="{9D8B030D-6E8A-4147-A177-3AD203B41FA5}">
                      <a16:colId xmlns:a16="http://schemas.microsoft.com/office/drawing/2014/main" val="889343308"/>
                    </a:ext>
                  </a:extLst>
                </a:gridCol>
                <a:gridCol w="717417">
                  <a:extLst>
                    <a:ext uri="{9D8B030D-6E8A-4147-A177-3AD203B41FA5}">
                      <a16:colId xmlns:a16="http://schemas.microsoft.com/office/drawing/2014/main" val="1953627886"/>
                    </a:ext>
                  </a:extLst>
                </a:gridCol>
                <a:gridCol w="867965">
                  <a:extLst>
                    <a:ext uri="{9D8B030D-6E8A-4147-A177-3AD203B41FA5}">
                      <a16:colId xmlns:a16="http://schemas.microsoft.com/office/drawing/2014/main" val="1153059265"/>
                    </a:ext>
                  </a:extLst>
                </a:gridCol>
                <a:gridCol w="606138">
                  <a:extLst>
                    <a:ext uri="{9D8B030D-6E8A-4147-A177-3AD203B41FA5}">
                      <a16:colId xmlns:a16="http://schemas.microsoft.com/office/drawing/2014/main" val="4071953883"/>
                    </a:ext>
                  </a:extLst>
                </a:gridCol>
                <a:gridCol w="997024">
                  <a:extLst>
                    <a:ext uri="{9D8B030D-6E8A-4147-A177-3AD203B41FA5}">
                      <a16:colId xmlns:a16="http://schemas.microsoft.com/office/drawing/2014/main" val="3626697220"/>
                    </a:ext>
                  </a:extLst>
                </a:gridCol>
                <a:gridCol w="1274672">
                  <a:extLst>
                    <a:ext uri="{9D8B030D-6E8A-4147-A177-3AD203B41FA5}">
                      <a16:colId xmlns:a16="http://schemas.microsoft.com/office/drawing/2014/main" val="3649060940"/>
                    </a:ext>
                  </a:extLst>
                </a:gridCol>
                <a:gridCol w="793329">
                  <a:extLst>
                    <a:ext uri="{9D8B030D-6E8A-4147-A177-3AD203B41FA5}">
                      <a16:colId xmlns:a16="http://schemas.microsoft.com/office/drawing/2014/main" val="4096347034"/>
                    </a:ext>
                  </a:extLst>
                </a:gridCol>
                <a:gridCol w="1247931">
                  <a:extLst>
                    <a:ext uri="{9D8B030D-6E8A-4147-A177-3AD203B41FA5}">
                      <a16:colId xmlns:a16="http://schemas.microsoft.com/office/drawing/2014/main" val="15612515"/>
                    </a:ext>
                  </a:extLst>
                </a:gridCol>
                <a:gridCol w="1127243">
                  <a:extLst>
                    <a:ext uri="{9D8B030D-6E8A-4147-A177-3AD203B41FA5}">
                      <a16:colId xmlns:a16="http://schemas.microsoft.com/office/drawing/2014/main" val="643344363"/>
                    </a:ext>
                  </a:extLst>
                </a:gridCol>
                <a:gridCol w="639218">
                  <a:extLst>
                    <a:ext uri="{9D8B030D-6E8A-4147-A177-3AD203B41FA5}">
                      <a16:colId xmlns:a16="http://schemas.microsoft.com/office/drawing/2014/main" val="2995916281"/>
                    </a:ext>
                  </a:extLst>
                </a:gridCol>
                <a:gridCol w="436776">
                  <a:extLst>
                    <a:ext uri="{9D8B030D-6E8A-4147-A177-3AD203B41FA5}">
                      <a16:colId xmlns:a16="http://schemas.microsoft.com/office/drawing/2014/main" val="2587666522"/>
                    </a:ext>
                  </a:extLst>
                </a:gridCol>
              </a:tblGrid>
              <a:tr h="125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floor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Assigned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Task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status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Georgia Pro" panose="02040502050405020303" pitchFamily="18" charset="0"/>
                        </a:rPr>
                        <a:t>Initial</a:t>
                      </a:r>
                    </a:p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v</a:t>
                      </a: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Georgia Pro" panose="02040502050405020303" pitchFamily="18" charset="0"/>
                        </a:rPr>
                        <a:t>Remain</a:t>
                      </a:r>
                    </a:p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Georgia Pro" panose="02040502050405020303" pitchFamily="18" charset="0"/>
                        </a:rPr>
                        <a:t>work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Georgia Pro" panose="02040502050405020303" pitchFamily="18" charset="0"/>
                        </a:rPr>
                        <a:t>Expected</a:t>
                      </a:r>
                    </a:p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Georgia Pro" panose="02040502050405020303" pitchFamily="18" charset="0"/>
                        </a:rPr>
                        <a:t>time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Successor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processes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Successor</a:t>
                      </a:r>
                      <a:endParaRPr lang="en-US" sz="1200" u="none" strike="noStrike" dirty="0">
                        <a:effectLst/>
                        <a:latin typeface="Georgia Pro" panose="02040502050405020303" pitchFamily="18" charset="0"/>
                      </a:endParaRP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Remain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work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Predecessor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processes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Pre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Remain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work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available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Can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start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609957"/>
                  </a:ext>
                </a:extLst>
              </a:tr>
              <a:tr h="1257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55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Electric conduits in the wall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200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8943123"/>
                  </a:ext>
                </a:extLst>
              </a:tr>
              <a:tr h="1257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55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effectLst/>
                          <a:latin typeface="Georgia Pro" panose="02040502050405020303" pitchFamily="18" charset="0"/>
                        </a:rPr>
                        <a:t>216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7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150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183049"/>
                  </a:ext>
                </a:extLst>
              </a:tr>
              <a:tr h="1257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55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Partition phase 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effectLst/>
                          <a:latin typeface="Georgia Pro" panose="02040502050405020303" pitchFamily="18" charset="0"/>
                        </a:rPr>
                        <a:t>45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>
                          <a:effectLst/>
                          <a:latin typeface="Georgia Pro" panose="02040502050405020303" pitchFamily="18" charset="0"/>
                        </a:rPr>
                        <a:t>180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150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61915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7C36B7F-E76C-E4E5-0DB7-624B5E57B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012052"/>
              </p:ext>
            </p:extLst>
          </p:nvPr>
        </p:nvGraphicFramePr>
        <p:xfrm>
          <a:off x="6869321" y="5545955"/>
          <a:ext cx="4906125" cy="1115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5730">
                  <a:extLst>
                    <a:ext uri="{9D8B030D-6E8A-4147-A177-3AD203B41FA5}">
                      <a16:colId xmlns:a16="http://schemas.microsoft.com/office/drawing/2014/main" val="1068537213"/>
                    </a:ext>
                  </a:extLst>
                </a:gridCol>
                <a:gridCol w="705892">
                  <a:extLst>
                    <a:ext uri="{9D8B030D-6E8A-4147-A177-3AD203B41FA5}">
                      <a16:colId xmlns:a16="http://schemas.microsoft.com/office/drawing/2014/main" val="1169395843"/>
                    </a:ext>
                  </a:extLst>
                </a:gridCol>
                <a:gridCol w="751501">
                  <a:extLst>
                    <a:ext uri="{9D8B030D-6E8A-4147-A177-3AD203B41FA5}">
                      <a16:colId xmlns:a16="http://schemas.microsoft.com/office/drawing/2014/main" val="3305124492"/>
                    </a:ext>
                  </a:extLst>
                </a:gridCol>
                <a:gridCol w="751501">
                  <a:extLst>
                    <a:ext uri="{9D8B030D-6E8A-4147-A177-3AD203B41FA5}">
                      <a16:colId xmlns:a16="http://schemas.microsoft.com/office/drawing/2014/main" val="2943198060"/>
                    </a:ext>
                  </a:extLst>
                </a:gridCol>
                <a:gridCol w="751501">
                  <a:extLst>
                    <a:ext uri="{9D8B030D-6E8A-4147-A177-3AD203B41FA5}">
                      <a16:colId xmlns:a16="http://schemas.microsoft.com/office/drawing/2014/main" val="1448033784"/>
                    </a:ext>
                  </a:extLst>
                </a:gridCol>
              </a:tblGrid>
              <a:tr h="125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Successor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processes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Georgia Pro" panose="02040502050405020303" pitchFamily="18" charset="0"/>
                        </a:rPr>
                        <a:t>Successor</a:t>
                      </a:r>
                      <a:endParaRPr lang="en-US" sz="1200" u="none" strike="noStrike" dirty="0">
                        <a:effectLst/>
                        <a:latin typeface="Georgia Pro" panose="02040502050405020303" pitchFamily="18" charset="0"/>
                      </a:endParaRP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Remain</a:t>
                      </a:r>
                    </a:p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work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effectLst/>
                          <a:latin typeface="Georgia Pro" panose="02040502050405020303" pitchFamily="18" charset="0"/>
                        </a:rPr>
                        <a:t>Initial</a:t>
                      </a:r>
                    </a:p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  <a:ea typeface="+mn-ea"/>
                        </a:rPr>
                        <a:t>v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effectLst/>
                          <a:latin typeface="Georgia Pro" panose="02040502050405020303" pitchFamily="18" charset="0"/>
                        </a:rPr>
                        <a:t>Remain</a:t>
                      </a:r>
                    </a:p>
                    <a:p>
                      <a:pPr algn="ctr" fontAlgn="ctr"/>
                      <a:r>
                        <a:rPr lang="en-US" altLang="zh-CN" sz="1200" b="0" u="none" strike="noStrike" dirty="0">
                          <a:effectLst/>
                          <a:latin typeface="Georgia Pro" panose="02040502050405020303" pitchFamily="18" charset="0"/>
                        </a:rPr>
                        <a:t>work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+mn-ea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u="none" strike="noStrike" dirty="0">
                          <a:effectLst/>
                          <a:latin typeface="Georgia Pro" panose="02040502050405020303" pitchFamily="18" charset="0"/>
                        </a:rPr>
                        <a:t>Expected</a:t>
                      </a:r>
                    </a:p>
                    <a:p>
                      <a:pPr algn="ctr" fontAlgn="ctr"/>
                      <a:r>
                        <a:rPr lang="en-US" altLang="zh-CN" sz="1200" b="0" u="none" strike="noStrike" dirty="0">
                          <a:effectLst/>
                          <a:latin typeface="Georgia Pro" panose="02040502050405020303" pitchFamily="18" charset="0"/>
                        </a:rPr>
                        <a:t>time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+mn-ea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080497"/>
                  </a:ext>
                </a:extLst>
              </a:tr>
              <a:tr h="125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Georgia Pro" panose="02040502050405020303" pitchFamily="18" charset="0"/>
                        </a:rPr>
                        <a:t>Electric conduits in the wall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200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152067"/>
                  </a:ext>
                </a:extLst>
              </a:tr>
              <a:tr h="125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150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779385"/>
                  </a:ext>
                </a:extLst>
              </a:tr>
              <a:tr h="1257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Georgia Pro" panose="02040502050405020303" pitchFamily="18" charset="0"/>
                        </a:rPr>
                        <a:t>Wall tiling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150</a:t>
                      </a:r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2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490" marR="4490" marT="44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4825382"/>
                  </a:ext>
                </a:extLst>
              </a:tr>
            </a:tbl>
          </a:graphicData>
        </a:graphic>
      </p:graphicFrame>
      <p:sp>
        <p:nvSpPr>
          <p:cNvPr id="10" name="箭头: 下 9">
            <a:extLst>
              <a:ext uri="{FF2B5EF4-FFF2-40B4-BE49-F238E27FC236}">
                <a16:creationId xmlns:a16="http://schemas.microsoft.com/office/drawing/2014/main" id="{9F492FE0-F9B3-833A-C2BC-A85228267F9B}"/>
              </a:ext>
            </a:extLst>
          </p:cNvPr>
          <p:cNvSpPr/>
          <p:nvPr/>
        </p:nvSpPr>
        <p:spPr>
          <a:xfrm rot="16200000">
            <a:off x="6136629" y="5923575"/>
            <a:ext cx="360000" cy="3600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714C8F3-2746-C9D8-FB0A-F88888690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416009"/>
              </p:ext>
            </p:extLst>
          </p:nvPr>
        </p:nvGraphicFramePr>
        <p:xfrm>
          <a:off x="164492" y="631825"/>
          <a:ext cx="11944275" cy="20455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7297">
                  <a:extLst>
                    <a:ext uri="{9D8B030D-6E8A-4147-A177-3AD203B41FA5}">
                      <a16:colId xmlns:a16="http://schemas.microsoft.com/office/drawing/2014/main" val="4213365515"/>
                    </a:ext>
                  </a:extLst>
                </a:gridCol>
                <a:gridCol w="546474">
                  <a:extLst>
                    <a:ext uri="{9D8B030D-6E8A-4147-A177-3AD203B41FA5}">
                      <a16:colId xmlns:a16="http://schemas.microsoft.com/office/drawing/2014/main" val="1139702995"/>
                    </a:ext>
                  </a:extLst>
                </a:gridCol>
                <a:gridCol w="1092729">
                  <a:extLst>
                    <a:ext uri="{9D8B030D-6E8A-4147-A177-3AD203B41FA5}">
                      <a16:colId xmlns:a16="http://schemas.microsoft.com/office/drawing/2014/main" val="2273377767"/>
                    </a:ext>
                  </a:extLst>
                </a:gridCol>
                <a:gridCol w="1044156">
                  <a:extLst>
                    <a:ext uri="{9D8B030D-6E8A-4147-A177-3AD203B41FA5}">
                      <a16:colId xmlns:a16="http://schemas.microsoft.com/office/drawing/2014/main" val="3391894704"/>
                    </a:ext>
                  </a:extLst>
                </a:gridCol>
                <a:gridCol w="839228">
                  <a:extLst>
                    <a:ext uri="{9D8B030D-6E8A-4147-A177-3AD203B41FA5}">
                      <a16:colId xmlns:a16="http://schemas.microsoft.com/office/drawing/2014/main" val="2144544335"/>
                    </a:ext>
                  </a:extLst>
                </a:gridCol>
                <a:gridCol w="906991">
                  <a:extLst>
                    <a:ext uri="{9D8B030D-6E8A-4147-A177-3AD203B41FA5}">
                      <a16:colId xmlns:a16="http://schemas.microsoft.com/office/drawing/2014/main" val="3235669774"/>
                    </a:ext>
                  </a:extLst>
                </a:gridCol>
                <a:gridCol w="883179">
                  <a:extLst>
                    <a:ext uri="{9D8B030D-6E8A-4147-A177-3AD203B41FA5}">
                      <a16:colId xmlns:a16="http://schemas.microsoft.com/office/drawing/2014/main" val="3189994274"/>
                    </a:ext>
                  </a:extLst>
                </a:gridCol>
                <a:gridCol w="1048279">
                  <a:extLst>
                    <a:ext uri="{9D8B030D-6E8A-4147-A177-3AD203B41FA5}">
                      <a16:colId xmlns:a16="http://schemas.microsoft.com/office/drawing/2014/main" val="1684678254"/>
                    </a:ext>
                  </a:extLst>
                </a:gridCol>
                <a:gridCol w="1748366">
                  <a:extLst>
                    <a:ext uri="{9D8B030D-6E8A-4147-A177-3AD203B41FA5}">
                      <a16:colId xmlns:a16="http://schemas.microsoft.com/office/drawing/2014/main" val="1503236242"/>
                    </a:ext>
                  </a:extLst>
                </a:gridCol>
                <a:gridCol w="1176866">
                  <a:extLst>
                    <a:ext uri="{9D8B030D-6E8A-4147-A177-3AD203B41FA5}">
                      <a16:colId xmlns:a16="http://schemas.microsoft.com/office/drawing/2014/main" val="3890696696"/>
                    </a:ext>
                  </a:extLst>
                </a:gridCol>
                <a:gridCol w="999066">
                  <a:extLst>
                    <a:ext uri="{9D8B030D-6E8A-4147-A177-3AD203B41FA5}">
                      <a16:colId xmlns:a16="http://schemas.microsoft.com/office/drawing/2014/main" val="766589499"/>
                    </a:ext>
                  </a:extLst>
                </a:gridCol>
                <a:gridCol w="741644">
                  <a:extLst>
                    <a:ext uri="{9D8B030D-6E8A-4147-A177-3AD203B41FA5}">
                      <a16:colId xmlns:a16="http://schemas.microsoft.com/office/drawing/2014/main" val="1588582529"/>
                    </a:ext>
                  </a:extLst>
                </a:gridCol>
              </a:tblGrid>
              <a:tr h="11853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day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floor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process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 err="1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assigned_trade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 err="1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task_status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 err="1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initial_p_rate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 err="1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remain_work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 err="1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today_workload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 err="1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predecessor_processes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 err="1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pre_remain_work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 err="1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trade_available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 err="1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can_start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220386"/>
                  </a:ext>
                </a:extLst>
              </a:tr>
              <a:tr h="11355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34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533353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55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15177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55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216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900244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664733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62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1" u="none" strike="noStrike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100" b="1" i="0" u="none" strike="noStrike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6286168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63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2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51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19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Pipes in the wall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747695"/>
                  </a:ext>
                </a:extLst>
              </a:tr>
              <a:tr h="11853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80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3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32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216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>
                          <a:solidFill>
                            <a:schemeClr val="tx1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chemeClr val="tx1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269461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55E1183-AC6F-B74C-59F9-4191D4B56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803065"/>
              </p:ext>
            </p:extLst>
          </p:nvPr>
        </p:nvGraphicFramePr>
        <p:xfrm>
          <a:off x="164492" y="2956196"/>
          <a:ext cx="11944275" cy="2556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7297">
                  <a:extLst>
                    <a:ext uri="{9D8B030D-6E8A-4147-A177-3AD203B41FA5}">
                      <a16:colId xmlns:a16="http://schemas.microsoft.com/office/drawing/2014/main" val="4075599265"/>
                    </a:ext>
                  </a:extLst>
                </a:gridCol>
                <a:gridCol w="546474">
                  <a:extLst>
                    <a:ext uri="{9D8B030D-6E8A-4147-A177-3AD203B41FA5}">
                      <a16:colId xmlns:a16="http://schemas.microsoft.com/office/drawing/2014/main" val="1891885049"/>
                    </a:ext>
                  </a:extLst>
                </a:gridCol>
                <a:gridCol w="1092729">
                  <a:extLst>
                    <a:ext uri="{9D8B030D-6E8A-4147-A177-3AD203B41FA5}">
                      <a16:colId xmlns:a16="http://schemas.microsoft.com/office/drawing/2014/main" val="1898145225"/>
                    </a:ext>
                  </a:extLst>
                </a:gridCol>
                <a:gridCol w="1044156">
                  <a:extLst>
                    <a:ext uri="{9D8B030D-6E8A-4147-A177-3AD203B41FA5}">
                      <a16:colId xmlns:a16="http://schemas.microsoft.com/office/drawing/2014/main" val="3790408715"/>
                    </a:ext>
                  </a:extLst>
                </a:gridCol>
                <a:gridCol w="839228">
                  <a:extLst>
                    <a:ext uri="{9D8B030D-6E8A-4147-A177-3AD203B41FA5}">
                      <a16:colId xmlns:a16="http://schemas.microsoft.com/office/drawing/2014/main" val="623833986"/>
                    </a:ext>
                  </a:extLst>
                </a:gridCol>
                <a:gridCol w="906991">
                  <a:extLst>
                    <a:ext uri="{9D8B030D-6E8A-4147-A177-3AD203B41FA5}">
                      <a16:colId xmlns:a16="http://schemas.microsoft.com/office/drawing/2014/main" val="3367664116"/>
                    </a:ext>
                  </a:extLst>
                </a:gridCol>
                <a:gridCol w="883179">
                  <a:extLst>
                    <a:ext uri="{9D8B030D-6E8A-4147-A177-3AD203B41FA5}">
                      <a16:colId xmlns:a16="http://schemas.microsoft.com/office/drawing/2014/main" val="2463586642"/>
                    </a:ext>
                  </a:extLst>
                </a:gridCol>
                <a:gridCol w="1048279">
                  <a:extLst>
                    <a:ext uri="{9D8B030D-6E8A-4147-A177-3AD203B41FA5}">
                      <a16:colId xmlns:a16="http://schemas.microsoft.com/office/drawing/2014/main" val="303771055"/>
                    </a:ext>
                  </a:extLst>
                </a:gridCol>
                <a:gridCol w="1748366">
                  <a:extLst>
                    <a:ext uri="{9D8B030D-6E8A-4147-A177-3AD203B41FA5}">
                      <a16:colId xmlns:a16="http://schemas.microsoft.com/office/drawing/2014/main" val="686875692"/>
                    </a:ext>
                  </a:extLst>
                </a:gridCol>
                <a:gridCol w="1176866">
                  <a:extLst>
                    <a:ext uri="{9D8B030D-6E8A-4147-A177-3AD203B41FA5}">
                      <a16:colId xmlns:a16="http://schemas.microsoft.com/office/drawing/2014/main" val="1802248274"/>
                    </a:ext>
                  </a:extLst>
                </a:gridCol>
                <a:gridCol w="999066">
                  <a:extLst>
                    <a:ext uri="{9D8B030D-6E8A-4147-A177-3AD203B41FA5}">
                      <a16:colId xmlns:a16="http://schemas.microsoft.com/office/drawing/2014/main" val="4231325462"/>
                    </a:ext>
                  </a:extLst>
                </a:gridCol>
                <a:gridCol w="741644">
                  <a:extLst>
                    <a:ext uri="{9D8B030D-6E8A-4147-A177-3AD203B41FA5}">
                      <a16:colId xmlns:a16="http://schemas.microsoft.com/office/drawing/2014/main" val="3645211767"/>
                    </a:ext>
                  </a:extLst>
                </a:gridCol>
              </a:tblGrid>
              <a:tr h="11853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55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Partition phase 4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pending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40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180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Georgia Pro" panose="02040502050405020303" pitchFamily="18" charset="0"/>
                        </a:rPr>
                        <a:t>Electric conduits in the wall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highlight>
                          <a:srgbClr val="FFFF00"/>
                        </a:highlight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0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zh-CN" sz="1100" b="1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100" b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</a:rPr>
                        <a:t>TRUE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4215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370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">
            <a:extLst>
              <a:ext uri="{FF2B5EF4-FFF2-40B4-BE49-F238E27FC236}">
                <a16:creationId xmlns:a16="http://schemas.microsoft.com/office/drawing/2014/main" id="{6BE42276-3EED-5279-6D57-9C0E0FCBD99A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进一步研究</a:t>
            </a:r>
            <a:endParaRPr lang="en-US" altLang="zh-CN" sz="2800" b="1" i="0" u="none" strike="noStrike" dirty="0">
              <a:solidFill>
                <a:schemeClr val="tx1"/>
              </a:solidFill>
              <a:effectLst/>
              <a:latin typeface="Georgia Pro" panose="02040502050405020303" pitchFamily="18" charset="0"/>
              <a:ea typeface="等线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E4E68E1-5886-84B8-59BA-3F569DA4E17C}"/>
              </a:ext>
            </a:extLst>
          </p:cNvPr>
          <p:cNvSpPr txBox="1"/>
          <p:nvPr/>
        </p:nvSpPr>
        <p:spPr>
          <a:xfrm>
            <a:off x="0" y="520075"/>
            <a:ext cx="12192000" cy="789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更加详细的过程模拟和过程可解释性</a:t>
            </a:r>
            <a:r>
              <a:rPr lang="en-US" altLang="zh-CN" sz="1600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i="0" dirty="0">
                <a:solidFill>
                  <a:srgbClr val="FF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利用人工智能对代理</a:t>
            </a:r>
            <a:r>
              <a:rPr lang="zh-CN" altLang="en-US" sz="1600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</a:rPr>
              <a:t>人数据建模</a:t>
            </a:r>
            <a:r>
              <a:rPr lang="zh-CN" altLang="en-US" sz="1600" b="1" i="0" dirty="0">
                <a:solidFill>
                  <a:srgbClr val="FF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，进而模拟预测建筑行业工作人员的行为</a:t>
            </a:r>
            <a:r>
              <a:rPr lang="en-US" altLang="zh-CN" sz="1600" b="1" i="0" dirty="0">
                <a:solidFill>
                  <a:srgbClr val="FF0000"/>
                </a:solidFill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…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045C522-A208-E7E5-643C-1494BA91E9BD}"/>
              </a:ext>
            </a:extLst>
          </p:cNvPr>
          <p:cNvGrpSpPr/>
          <p:nvPr/>
        </p:nvGrpSpPr>
        <p:grpSpPr>
          <a:xfrm>
            <a:off x="451371" y="1466267"/>
            <a:ext cx="11289237" cy="1800000"/>
            <a:chOff x="271996" y="3258000"/>
            <a:chExt cx="11289237" cy="180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89ED66C-FDFF-706B-1043-8BCDEFE9E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15418"/>
            <a:stretch/>
          </p:blipFill>
          <p:spPr>
            <a:xfrm>
              <a:off x="271996" y="3258000"/>
              <a:ext cx="3292472" cy="180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DFD796D-1A8E-87B8-FB60-9C92D7519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689" r="4015"/>
            <a:stretch/>
          </p:blipFill>
          <p:spPr>
            <a:xfrm>
              <a:off x="3695700" y="3258000"/>
              <a:ext cx="3873500" cy="1800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9859F03-2FFC-629E-E980-6A752ED5B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589" r="3647"/>
            <a:stretch/>
          </p:blipFill>
          <p:spPr>
            <a:xfrm>
              <a:off x="7756529" y="3258000"/>
              <a:ext cx="3804704" cy="180000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61220C2F-8A9E-8677-6123-22936806E82E}"/>
              </a:ext>
            </a:extLst>
          </p:cNvPr>
          <p:cNvSpPr txBox="1"/>
          <p:nvPr/>
        </p:nvSpPr>
        <p:spPr>
          <a:xfrm>
            <a:off x="-9" y="6442502"/>
            <a:ext cx="1219199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zh-CN" sz="1050" dirty="0">
                <a:latin typeface="Georgia Pro" panose="02040502050405020303" pitchFamily="18" charset="0"/>
                <a:ea typeface="宋体" panose="02010600030101010101" pitchFamily="2" charset="-122"/>
              </a:rPr>
              <a:t>Ma, L. and Sacks, R. (2016). ‘Agent-based simulation of construction workflows using a relational data model’ </a:t>
            </a:r>
            <a:r>
              <a:rPr lang="en-US" altLang="zh-CN" sz="1050" u="sng" dirty="0">
                <a:latin typeface="Georgia Pro" panose="02040502050405020303" pitchFamily="18" charset="0"/>
                <a:ea typeface="宋体" panose="02010600030101010101" pitchFamily="2" charset="-122"/>
              </a:rPr>
              <a:t>Proceedings of the 24th Annual Conference of the International Group for Lean Construction</a:t>
            </a:r>
            <a:r>
              <a:rPr lang="en-US" altLang="zh-CN" sz="1050" dirty="0">
                <a:latin typeface="Georgia Pro" panose="02040502050405020303" pitchFamily="18" charset="0"/>
                <a:ea typeface="宋体" panose="02010600030101010101" pitchFamily="2" charset="-122"/>
              </a:rPr>
              <a:t>, </a:t>
            </a:r>
            <a:r>
              <a:rPr lang="en-US" altLang="zh-CN" sz="1050" dirty="0" err="1">
                <a:latin typeface="Georgia Pro" panose="02040502050405020303" pitchFamily="18" charset="0"/>
                <a:ea typeface="宋体" panose="02010600030101010101" pitchFamily="2" charset="-122"/>
              </a:rPr>
              <a:t>Pasquire</a:t>
            </a:r>
            <a:r>
              <a:rPr lang="en-US" altLang="zh-CN" sz="1050" dirty="0">
                <a:latin typeface="Georgia Pro" panose="02040502050405020303" pitchFamily="18" charset="0"/>
                <a:ea typeface="宋体" panose="02010600030101010101" pitchFamily="2" charset="-122"/>
              </a:rPr>
              <a:t>, C., Alves, T., and Reginato, J., (eds.), Boston, MA, US, July 2016, pp. 73-82.   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BC41A92-6BE6-491A-273D-6A8869A947A6}"/>
              </a:ext>
            </a:extLst>
          </p:cNvPr>
          <p:cNvGrpSpPr/>
          <p:nvPr/>
        </p:nvGrpSpPr>
        <p:grpSpPr>
          <a:xfrm>
            <a:off x="177193" y="3414384"/>
            <a:ext cx="11837594" cy="2880000"/>
            <a:chOff x="241789" y="1300867"/>
            <a:chExt cx="11837594" cy="288000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58D1814-BF00-74CC-0DAF-AFBB1FED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789" y="1300867"/>
              <a:ext cx="6375137" cy="277327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787CF18-E853-CB88-72FC-8C404BF84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16926" y="1300867"/>
              <a:ext cx="5462457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2662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FDFC6FFE-7AFE-A812-69EC-3388EE3CCF6E}"/>
              </a:ext>
            </a:extLst>
          </p:cNvPr>
          <p:cNvGrpSpPr/>
          <p:nvPr/>
        </p:nvGrpSpPr>
        <p:grpSpPr>
          <a:xfrm>
            <a:off x="1449563" y="582869"/>
            <a:ext cx="9292855" cy="5692261"/>
            <a:chOff x="1449572" y="582870"/>
            <a:chExt cx="9292855" cy="5692261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4098361-A4C2-DFD4-7342-7D5431DFFF30}"/>
                </a:ext>
              </a:extLst>
            </p:cNvPr>
            <p:cNvGrpSpPr/>
            <p:nvPr/>
          </p:nvGrpSpPr>
          <p:grpSpPr>
            <a:xfrm>
              <a:off x="1449572" y="582870"/>
              <a:ext cx="7677533" cy="1897420"/>
              <a:chOff x="533400" y="139646"/>
              <a:chExt cx="7677533" cy="1897420"/>
            </a:xfrm>
          </p:grpSpPr>
          <p:pic>
            <p:nvPicPr>
              <p:cNvPr id="11266" name="Picture 2" descr="客户, 服务, 代理, 支持, 人 图标">
                <a:extLst>
                  <a:ext uri="{FF2B5EF4-FFF2-40B4-BE49-F238E27FC236}">
                    <a16:creationId xmlns:a16="http://schemas.microsoft.com/office/drawing/2014/main" id="{0C82B808-DDC2-B9AE-C49A-2093904DDF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237066"/>
                <a:ext cx="1800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04F9821-E878-563D-DD94-DDFEE4502148}"/>
                  </a:ext>
                </a:extLst>
              </p:cNvPr>
              <p:cNvSpPr txBox="1"/>
              <p:nvPr/>
            </p:nvSpPr>
            <p:spPr>
              <a:xfrm>
                <a:off x="2810933" y="139646"/>
                <a:ext cx="5400000" cy="1810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70C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Agent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（代理）</a:t>
                </a:r>
                <a:r>
                  <a:rPr lang="zh-CN" altLang="en-US" sz="1400" b="1" dirty="0">
                    <a:solidFill>
                      <a:srgbClr val="0070C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代表施工过程中的个体（如工人、机器等）。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代理的行为包括但不限于：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Perception change</a:t>
                </a: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（感知变化）：代理感知环境的变化。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Site meeting</a:t>
                </a: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（现场会议）：代理之间的沟通和协调。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Decision making</a:t>
                </a: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（决策制定）：代理根据感知的信息做出决策。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E3232B5C-1EC2-F353-B7CE-F8D847F7EBF2}"/>
                </a:ext>
              </a:extLst>
            </p:cNvPr>
            <p:cNvGrpSpPr/>
            <p:nvPr/>
          </p:nvGrpSpPr>
          <p:grpSpPr>
            <a:xfrm>
              <a:off x="1449572" y="2480290"/>
              <a:ext cx="7460509" cy="1897421"/>
              <a:chOff x="565746" y="2328475"/>
              <a:chExt cx="7460509" cy="1897421"/>
            </a:xfrm>
          </p:grpSpPr>
          <p:pic>
            <p:nvPicPr>
              <p:cNvPr id="11268" name="Picture 4" descr="任务, 软件, 平台, 管理, 项目 图标">
                <a:extLst>
                  <a:ext uri="{FF2B5EF4-FFF2-40B4-BE49-F238E27FC236}">
                    <a16:creationId xmlns:a16="http://schemas.microsoft.com/office/drawing/2014/main" id="{33F6DD7C-C2E3-D1DC-21DA-EFC3CFE120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6255" y="2425896"/>
                <a:ext cx="1800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3F96240-6208-011F-0E9E-792A9AC41761}"/>
                  </a:ext>
                </a:extLst>
              </p:cNvPr>
              <p:cNvSpPr txBox="1"/>
              <p:nvPr/>
            </p:nvSpPr>
            <p:spPr>
              <a:xfrm>
                <a:off x="565746" y="2328475"/>
                <a:ext cx="5400000" cy="1810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70C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Task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（任务）</a:t>
                </a:r>
                <a:r>
                  <a:rPr lang="zh-CN" altLang="en-US" sz="1400" b="1" dirty="0">
                    <a:solidFill>
                      <a:srgbClr val="0070C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代表具体的施工任务。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任务的属性包括但不限于：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Workspace</a:t>
                </a: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（工作空间）：任务所需的工作区域。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Workload</a:t>
                </a: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（工作量）：任务的工作量。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Progress</a:t>
                </a: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（进度）：任务的完成进度。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5D6FDF3-A125-C271-DD42-B83DE45CD085}"/>
                </a:ext>
              </a:extLst>
            </p:cNvPr>
            <p:cNvGrpSpPr/>
            <p:nvPr/>
          </p:nvGrpSpPr>
          <p:grpSpPr>
            <a:xfrm>
              <a:off x="1449572" y="4377710"/>
              <a:ext cx="9292855" cy="1897421"/>
              <a:chOff x="533400" y="4679999"/>
              <a:chExt cx="9292855" cy="1897421"/>
            </a:xfrm>
          </p:grpSpPr>
          <p:pic>
            <p:nvPicPr>
              <p:cNvPr id="11270" name="Picture 6" descr="事件, 紧急, 医疗, 医生, 医院, 的任命, 日历 图标">
                <a:extLst>
                  <a:ext uri="{FF2B5EF4-FFF2-40B4-BE49-F238E27FC236}">
                    <a16:creationId xmlns:a16="http://schemas.microsoft.com/office/drawing/2014/main" id="{4E862A27-1D0E-1E32-5046-F2594015D0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4777420"/>
                <a:ext cx="1800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93C48C1-5504-C809-8CC5-86D9E416F5BF}"/>
                  </a:ext>
                </a:extLst>
              </p:cNvPr>
              <p:cNvSpPr txBox="1"/>
              <p:nvPr/>
            </p:nvSpPr>
            <p:spPr>
              <a:xfrm>
                <a:off x="2626255" y="4679999"/>
                <a:ext cx="7200000" cy="1810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70C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Event</a:t>
                </a:r>
                <a:r>
                  <a:rPr lang="zh-CN" altLang="en-US" sz="2000" b="1" dirty="0">
                    <a:solidFill>
                      <a:srgbClr val="0070C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（事件）</a:t>
                </a:r>
                <a:r>
                  <a:rPr lang="zh-CN" altLang="en-US" sz="1400" b="1" dirty="0">
                    <a:solidFill>
                      <a:srgbClr val="0070C0"/>
                    </a:solidFill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代表施工过程中的动态变化。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事件的类型包括但不限于：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Production rate change</a:t>
                </a: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（生产率变化）：任务的生产率发生变化。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Design change</a:t>
                </a: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（设计变更）：施工设计的变更。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Quality check</a:t>
                </a:r>
                <a:r>
                  <a:rPr lang="zh-CN" altLang="en-US" sz="1400" dirty="0">
                    <a:latin typeface="Georgia Pro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（质量检查）：对施工质量的检查。</a:t>
                </a:r>
                <a:endParaRPr lang="zh-CN" altLang="en-US" sz="1400" dirty="0"/>
              </a:p>
            </p:txBody>
          </p:sp>
        </p:grpSp>
      </p:grpSp>
      <p:sp>
        <p:nvSpPr>
          <p:cNvPr id="13" name="文本框 11">
            <a:extLst>
              <a:ext uri="{FF2B5EF4-FFF2-40B4-BE49-F238E27FC236}">
                <a16:creationId xmlns:a16="http://schemas.microsoft.com/office/drawing/2014/main" id="{0D6C8C40-C84F-DA34-EEAF-3BBD310994E1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研究内容：基于代理的施工流程模拟（三个组成部分）</a:t>
            </a:r>
            <a:endParaRPr lang="en-US" altLang="zh-CN" sz="2800" b="1" dirty="0">
              <a:latin typeface="Georgia Pro" panose="02040502050405020303" pitchFamily="18" charset="0"/>
              <a:ea typeface="宋体" panose="02010600030101010101" pitchFamily="2" charset="-122"/>
              <a:cs typeface="更纱黑体 SC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05158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F79AB7E-6638-B036-C1F8-A48B9AD8F2EB}"/>
              </a:ext>
            </a:extLst>
          </p:cNvPr>
          <p:cNvSpPr/>
          <p:nvPr/>
        </p:nvSpPr>
        <p:spPr>
          <a:xfrm>
            <a:off x="5311178" y="2967335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88768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AA299-2F18-65B7-497B-2D60BE725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1">
            <a:extLst>
              <a:ext uri="{FF2B5EF4-FFF2-40B4-BE49-F238E27FC236}">
                <a16:creationId xmlns:a16="http://schemas.microsoft.com/office/drawing/2014/main" id="{84A31436-8582-C61B-4C88-B9C128331CE3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研究思考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+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问题提出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+</a:t>
            </a:r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基本目标</a:t>
            </a:r>
            <a:endParaRPr lang="en-US" altLang="zh-CN" sz="2800" b="1" dirty="0">
              <a:latin typeface="Georgia Pro" panose="02040502050405020303" pitchFamily="18" charset="0"/>
              <a:ea typeface="宋体" panose="02010600030101010101" pitchFamily="2" charset="-122"/>
              <a:cs typeface="更纱黑体 SC" panose="02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ED5B5E9-5A88-7919-86F6-940020403EFC}"/>
              </a:ext>
            </a:extLst>
          </p:cNvPr>
          <p:cNvSpPr txBox="1"/>
          <p:nvPr/>
        </p:nvSpPr>
        <p:spPr>
          <a:xfrm>
            <a:off x="0" y="520075"/>
            <a:ext cx="12192000" cy="6282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思考以下问题：</a:t>
            </a:r>
            <a:endParaRPr lang="en-US" altLang="zh-CN" b="1" dirty="0">
              <a:solidFill>
                <a:srgbClr val="FF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u="sng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如何以参数化的方式模拟建筑工程中的各种施工活动场景？</a:t>
            </a:r>
            <a:endParaRPr lang="en-US" altLang="zh-CN" u="sng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u="sng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如何对工程施工流程中的可变性进行模拟建模与计算？</a:t>
            </a:r>
            <a:endParaRPr lang="en-US" altLang="zh-CN" u="sng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u="sng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如何量化分析判断施工现场的信息流的不确定性？</a:t>
            </a:r>
            <a:endParaRPr lang="en-US" altLang="zh-CN" u="sng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模拟的核心是</a:t>
            </a:r>
            <a:r>
              <a:rPr lang="zh-CN" altLang="en-US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代理、任务和事件之间的交互</a:t>
            </a: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代理通过</a:t>
            </a:r>
            <a:r>
              <a:rPr lang="zh-CN" altLang="en-US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感知环境变化、参与现场会议和做出决策来影响任务的执行</a:t>
            </a: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任务的进度和工作量受到事件（</a:t>
            </a:r>
            <a:r>
              <a:rPr lang="zh-CN" altLang="en-US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如生产率变化、设计变更等</a:t>
            </a: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）的影响。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在复杂施工项目中，工序依赖、资源分配和不确定性</a:t>
            </a:r>
            <a:r>
              <a:rPr lang="zh-CN" altLang="en-US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（如工人效率波动、无效工作日）</a:t>
            </a:r>
            <a:r>
              <a:rPr lang="zh-CN" altLang="en-US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会显著影响项目周期。传统计划工具难以动态反映这些因素。通过基于代理的模拟，可帮助构建一个施工流程与信息流的数字化模型，从而实现：</a:t>
            </a:r>
            <a:endParaRPr lang="en-US" altLang="zh-CN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动态模拟多工种协作资源分配、工序依赖关系和跨楼层施工调度顺序等。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量化模拟分析并计算效率的波动、返工、资源冲突等现实问题产生的影响。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优化资源配置和工期预测。</a:t>
            </a:r>
            <a:endParaRPr lang="en-US" altLang="zh-CN" dirty="0">
              <a:solidFill>
                <a:srgbClr val="FF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FF0000"/>
              </a:solidFill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88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t="7916" r="2958" b="8004"/>
          <a:stretch/>
        </p:blipFill>
        <p:spPr bwMode="auto">
          <a:xfrm>
            <a:off x="1407637" y="2717610"/>
            <a:ext cx="9376708" cy="32896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文本框 11">
            <a:extLst>
              <a:ext uri="{FF2B5EF4-FFF2-40B4-BE49-F238E27FC236}">
                <a16:creationId xmlns:a16="http://schemas.microsoft.com/office/drawing/2014/main" id="{15234DF0-1FF7-C3AF-EFA0-CF8DA50F8C0B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具体应用：一个多工种参与的施工项目案例</a:t>
            </a:r>
            <a:endParaRPr lang="en-US" altLang="zh-CN" sz="2800" b="1" dirty="0">
              <a:latin typeface="Georgia Pro" panose="02040502050405020303" pitchFamily="18" charset="0"/>
              <a:ea typeface="宋体" panose="02010600030101010101" pitchFamily="2" charset="-122"/>
              <a:cs typeface="更纱黑体 SC" panose="020005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557894-5F47-72DE-DAB5-6E4D4ADF1193}"/>
              </a:ext>
            </a:extLst>
          </p:cNvPr>
          <p:cNvSpPr txBox="1"/>
          <p:nvPr/>
        </p:nvSpPr>
        <p:spPr>
          <a:xfrm>
            <a:off x="0" y="1651607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200"/>
              </a:spcAft>
            </a:pPr>
            <a:r>
              <a:rPr lang="en-US" altLang="zh-CN" sz="2000" b="1" i="0" dirty="0">
                <a:solidFill>
                  <a:srgbClr val="1F2328"/>
                </a:solidFill>
                <a:effectLst/>
                <a:latin typeface="Georgia Pro" panose="020405020504050203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Agent-Based Simulation of Construction workflows and Information flow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8848B22-26B2-016C-821F-F399AC822FB7}"/>
              </a:ext>
            </a:extLst>
          </p:cNvPr>
          <p:cNvSpPr txBox="1"/>
          <p:nvPr/>
        </p:nvSpPr>
        <p:spPr>
          <a:xfrm>
            <a:off x="0" y="520075"/>
            <a:ext cx="12192000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基本介绍</a:t>
            </a:r>
            <a:endParaRPr lang="en-US" altLang="zh-CN" b="1" dirty="0">
              <a:latin typeface="Georgia Pro" panose="02040502050405020303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29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3B65C-F436-5A39-68D4-4FCD0DA9E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58482E3B-9354-CC86-4F77-58ED43F5C02F}"/>
              </a:ext>
            </a:extLst>
          </p:cNvPr>
          <p:cNvGrpSpPr/>
          <p:nvPr/>
        </p:nvGrpSpPr>
        <p:grpSpPr>
          <a:xfrm>
            <a:off x="873447" y="600232"/>
            <a:ext cx="10445105" cy="5657535"/>
            <a:chOff x="443186" y="522119"/>
            <a:chExt cx="10445105" cy="5657535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CCAA9B8-F7D0-D44B-F776-D04CBF8F4EDA}"/>
                </a:ext>
              </a:extLst>
            </p:cNvPr>
            <p:cNvGrpSpPr/>
            <p:nvPr/>
          </p:nvGrpSpPr>
          <p:grpSpPr>
            <a:xfrm>
              <a:off x="443186" y="2431528"/>
              <a:ext cx="3302437" cy="2162535"/>
              <a:chOff x="620986" y="2425178"/>
              <a:chExt cx="3302437" cy="2162535"/>
            </a:xfrm>
          </p:grpSpPr>
          <p:pic>
            <p:nvPicPr>
              <p:cNvPr id="5" name="Picture 8">
                <a:extLst>
                  <a:ext uri="{FF2B5EF4-FFF2-40B4-BE49-F238E27FC236}">
                    <a16:creationId xmlns:a16="http://schemas.microsoft.com/office/drawing/2014/main" id="{F193C62C-6931-9BF3-5091-5E95E1A3E1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986" y="2425178"/>
                <a:ext cx="3302437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C901A1F-CBC3-3944-2396-A03EF8ED6FF1}"/>
                  </a:ext>
                </a:extLst>
              </p:cNvPr>
              <p:cNvSpPr txBox="1"/>
              <p:nvPr/>
            </p:nvSpPr>
            <p:spPr>
              <a:xfrm>
                <a:off x="620986" y="4218381"/>
                <a:ext cx="330243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srgbClr val="1F1F1F"/>
                    </a:solidFill>
                    <a:latin typeface="Georgia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Gravel base layer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D7143936-FF30-5D85-DB96-BBCFE49AA134}"/>
                </a:ext>
              </a:extLst>
            </p:cNvPr>
            <p:cNvGrpSpPr/>
            <p:nvPr/>
          </p:nvGrpSpPr>
          <p:grpSpPr>
            <a:xfrm>
              <a:off x="4736924" y="522119"/>
              <a:ext cx="2487083" cy="2218994"/>
              <a:chOff x="4736924" y="522119"/>
              <a:chExt cx="2487083" cy="2218994"/>
            </a:xfrm>
          </p:grpSpPr>
          <p:pic>
            <p:nvPicPr>
              <p:cNvPr id="9" name="Picture 12">
                <a:extLst>
                  <a:ext uri="{FF2B5EF4-FFF2-40B4-BE49-F238E27FC236}">
                    <a16:creationId xmlns:a16="http://schemas.microsoft.com/office/drawing/2014/main" id="{42281B8A-B976-47E0-1326-C8F4A3B984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6924" y="522119"/>
                <a:ext cx="2487083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FDD045B-F36B-4C76-20F1-CD61033E5902}"/>
                  </a:ext>
                </a:extLst>
              </p:cNvPr>
              <p:cNvSpPr txBox="1"/>
              <p:nvPr/>
            </p:nvSpPr>
            <p:spPr>
              <a:xfrm>
                <a:off x="4736924" y="2371781"/>
                <a:ext cx="24870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srgbClr val="1F1F1F"/>
                    </a:solidFill>
                    <a:latin typeface="Georgia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Pipes in the floor</a:t>
                </a: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B4232DD-1B67-F749-44BA-BBE3630C0998}"/>
                </a:ext>
              </a:extLst>
            </p:cNvPr>
            <p:cNvGrpSpPr/>
            <p:nvPr/>
          </p:nvGrpSpPr>
          <p:grpSpPr>
            <a:xfrm>
              <a:off x="4736924" y="3885644"/>
              <a:ext cx="3619676" cy="2294010"/>
              <a:chOff x="4736924" y="3441769"/>
              <a:chExt cx="3619676" cy="2294010"/>
            </a:xfrm>
          </p:grpSpPr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D752C032-9ECA-DE5C-3CE6-67454A9E6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6924" y="3441769"/>
                <a:ext cx="2489167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833D89F-9D79-3BFA-CA89-099105CB8BA6}"/>
                  </a:ext>
                </a:extLst>
              </p:cNvPr>
              <p:cNvSpPr txBox="1"/>
              <p:nvPr/>
            </p:nvSpPr>
            <p:spPr>
              <a:xfrm>
                <a:off x="4736924" y="5366447"/>
                <a:ext cx="36196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srgbClr val="1F1F1F"/>
                    </a:solidFill>
                    <a:latin typeface="Georgia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Electric conduits in the floor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8F96CF2-5FA3-B362-6BBA-CEE0BAA15A6B}"/>
                </a:ext>
              </a:extLst>
            </p:cNvPr>
            <p:cNvGrpSpPr/>
            <p:nvPr/>
          </p:nvGrpSpPr>
          <p:grpSpPr>
            <a:xfrm>
              <a:off x="8686624" y="2431528"/>
              <a:ext cx="2201667" cy="2169332"/>
              <a:chOff x="8775524" y="2371781"/>
              <a:chExt cx="2201667" cy="2169332"/>
            </a:xfrm>
          </p:grpSpPr>
          <p:pic>
            <p:nvPicPr>
              <p:cNvPr id="11" name="Picture 6">
                <a:extLst>
                  <a:ext uri="{FF2B5EF4-FFF2-40B4-BE49-F238E27FC236}">
                    <a16:creationId xmlns:a16="http://schemas.microsoft.com/office/drawing/2014/main" id="{4CC750E1-929A-CE1E-97EB-94E2C59A00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5524" y="2371781"/>
                <a:ext cx="2201667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02C263D-EBE6-1AE0-598E-8758AFCB2788}"/>
                  </a:ext>
                </a:extLst>
              </p:cNvPr>
              <p:cNvSpPr txBox="1"/>
              <p:nvPr/>
            </p:nvSpPr>
            <p:spPr>
              <a:xfrm>
                <a:off x="8775524" y="4171781"/>
                <a:ext cx="22016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srgbClr val="1F1F1F"/>
                    </a:solidFill>
                    <a:latin typeface="Georgia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Floor tiling</a:t>
                </a:r>
              </a:p>
            </p:txBody>
          </p:sp>
        </p:grpSp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5D17BF5A-394B-69B4-92AF-C9E767999065}"/>
                </a:ext>
              </a:extLst>
            </p:cNvPr>
            <p:cNvSpPr/>
            <p:nvPr/>
          </p:nvSpPr>
          <p:spPr>
            <a:xfrm>
              <a:off x="4096898" y="1097776"/>
              <a:ext cx="360000" cy="3600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箭头: 右 42">
              <a:extLst>
                <a:ext uri="{FF2B5EF4-FFF2-40B4-BE49-F238E27FC236}">
                  <a16:creationId xmlns:a16="http://schemas.microsoft.com/office/drawing/2014/main" id="{1FFFDF1B-AB05-5FF1-933C-D2C2C3A65584}"/>
                </a:ext>
              </a:extLst>
            </p:cNvPr>
            <p:cNvSpPr/>
            <p:nvPr/>
          </p:nvSpPr>
          <p:spPr>
            <a:xfrm>
              <a:off x="4098442" y="4785644"/>
              <a:ext cx="360000" cy="3600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箭头: 右 43">
              <a:extLst>
                <a:ext uri="{FF2B5EF4-FFF2-40B4-BE49-F238E27FC236}">
                  <a16:creationId xmlns:a16="http://schemas.microsoft.com/office/drawing/2014/main" id="{0F90C08F-E388-77EB-E142-0C4B6B051483}"/>
                </a:ext>
              </a:extLst>
            </p:cNvPr>
            <p:cNvSpPr/>
            <p:nvPr/>
          </p:nvSpPr>
          <p:spPr>
            <a:xfrm>
              <a:off x="7883042" y="3069000"/>
              <a:ext cx="360000" cy="3600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7" name="文本框 11">
            <a:extLst>
              <a:ext uri="{FF2B5EF4-FFF2-40B4-BE49-F238E27FC236}">
                <a16:creationId xmlns:a16="http://schemas.microsoft.com/office/drawing/2014/main" id="{3E3DC032-7678-5EE7-3277-A82AF80FD281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紧前紧后工作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1(Dependency)</a:t>
            </a:r>
          </a:p>
        </p:txBody>
      </p:sp>
      <p:pic>
        <p:nvPicPr>
          <p:cNvPr id="49" name="Picture 4" descr="任务, 软件, 平台, 管理, 项目 图标">
            <a:extLst>
              <a:ext uri="{FF2B5EF4-FFF2-40B4-BE49-F238E27FC236}">
                <a16:creationId xmlns:a16="http://schemas.microsoft.com/office/drawing/2014/main" id="{99897E6A-0CF6-13BC-9BFE-18B100D0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000" y="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960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C55B-869D-C200-437A-1850426EF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9B6F7C5A-F2DA-9412-607A-70A3FDC875F5}"/>
              </a:ext>
            </a:extLst>
          </p:cNvPr>
          <p:cNvGrpSpPr/>
          <p:nvPr/>
        </p:nvGrpSpPr>
        <p:grpSpPr>
          <a:xfrm>
            <a:off x="1043478" y="942568"/>
            <a:ext cx="10105044" cy="4972863"/>
            <a:chOff x="408778" y="276176"/>
            <a:chExt cx="10105044" cy="4972863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82BAAF0-A122-0B4C-F933-53FCB4B923B6}"/>
                </a:ext>
              </a:extLst>
            </p:cNvPr>
            <p:cNvGrpSpPr/>
            <p:nvPr/>
          </p:nvGrpSpPr>
          <p:grpSpPr>
            <a:xfrm>
              <a:off x="408778" y="276176"/>
              <a:ext cx="2232500" cy="2163561"/>
              <a:chOff x="408778" y="276176"/>
              <a:chExt cx="2232500" cy="2163561"/>
            </a:xfrm>
          </p:grpSpPr>
          <p:pic>
            <p:nvPicPr>
              <p:cNvPr id="18" name="Picture 4">
                <a:extLst>
                  <a:ext uri="{FF2B5EF4-FFF2-40B4-BE49-F238E27FC236}">
                    <a16:creationId xmlns:a16="http://schemas.microsoft.com/office/drawing/2014/main" id="{6229629C-DAB1-C77C-B654-19D6B0B283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778" y="276176"/>
                <a:ext cx="22325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5087F9E-2E26-4156-D576-2ECCA80ABA72}"/>
                  </a:ext>
                </a:extLst>
              </p:cNvPr>
              <p:cNvSpPr txBox="1"/>
              <p:nvPr/>
            </p:nvSpPr>
            <p:spPr>
              <a:xfrm>
                <a:off x="408778" y="2070405"/>
                <a:ext cx="22325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srgbClr val="1F1F1F"/>
                    </a:solidFill>
                    <a:latin typeface="Georgia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Partition phase 1</a:t>
                </a: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4806344-5929-4B8C-679C-95489960BAC8}"/>
                </a:ext>
              </a:extLst>
            </p:cNvPr>
            <p:cNvGrpSpPr/>
            <p:nvPr/>
          </p:nvGrpSpPr>
          <p:grpSpPr>
            <a:xfrm>
              <a:off x="3586540" y="276176"/>
              <a:ext cx="2358750" cy="2163561"/>
              <a:chOff x="3586540" y="276176"/>
              <a:chExt cx="2358750" cy="2163561"/>
            </a:xfrm>
          </p:grpSpPr>
          <p:pic>
            <p:nvPicPr>
              <p:cNvPr id="4" name="Picture 14">
                <a:extLst>
                  <a:ext uri="{FF2B5EF4-FFF2-40B4-BE49-F238E27FC236}">
                    <a16:creationId xmlns:a16="http://schemas.microsoft.com/office/drawing/2014/main" id="{73EF1059-C46A-6563-AFEC-2B1FE62FFF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6540" y="276176"/>
                <a:ext cx="235875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F9F89F2-0EFC-3BCD-56CD-FA2BA3C9176E}"/>
                  </a:ext>
                </a:extLst>
              </p:cNvPr>
              <p:cNvSpPr txBox="1"/>
              <p:nvPr/>
            </p:nvSpPr>
            <p:spPr>
              <a:xfrm>
                <a:off x="3586540" y="2070405"/>
                <a:ext cx="23587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srgbClr val="1F1F1F"/>
                    </a:solidFill>
                    <a:latin typeface="Georgia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Pipes in the wall</a:t>
                </a: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0C4A9A12-F3C1-1E81-0B18-9AB9D60C38C2}"/>
                </a:ext>
              </a:extLst>
            </p:cNvPr>
            <p:cNvGrpSpPr/>
            <p:nvPr/>
          </p:nvGrpSpPr>
          <p:grpSpPr>
            <a:xfrm>
              <a:off x="6807972" y="276176"/>
              <a:ext cx="2315080" cy="2163561"/>
              <a:chOff x="6807972" y="276176"/>
              <a:chExt cx="2315080" cy="2163561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AB5F898B-7ED0-1E35-85C3-EF8212B45B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0552" y="276176"/>
                <a:ext cx="22325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B59944A-F22A-4CB5-0C8F-B42E2E61FDEC}"/>
                  </a:ext>
                </a:extLst>
              </p:cNvPr>
              <p:cNvSpPr txBox="1"/>
              <p:nvPr/>
            </p:nvSpPr>
            <p:spPr>
              <a:xfrm>
                <a:off x="6807972" y="2070405"/>
                <a:ext cx="2315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srgbClr val="1F1F1F"/>
                    </a:solidFill>
                    <a:latin typeface="Georgia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Partition phase 2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ADAA126-5EB1-876C-BD61-527EC62F6730}"/>
                </a:ext>
              </a:extLst>
            </p:cNvPr>
            <p:cNvGrpSpPr/>
            <p:nvPr/>
          </p:nvGrpSpPr>
          <p:grpSpPr>
            <a:xfrm>
              <a:off x="6807972" y="3079707"/>
              <a:ext cx="3705850" cy="2169332"/>
              <a:chOff x="6720928" y="3079707"/>
              <a:chExt cx="3705850" cy="2169332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EA1243AF-D3BB-AC96-BE9D-D3E9A1B8AD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0928" y="3079707"/>
                <a:ext cx="2489167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2">
                <a:extLst>
                  <a:ext uri="{FF2B5EF4-FFF2-40B4-BE49-F238E27FC236}">
                    <a16:creationId xmlns:a16="http://schemas.microsoft.com/office/drawing/2014/main" id="{4C8DACD9-738E-A875-C732-C591B7AEF8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0528" y="3079707"/>
                <a:ext cx="113625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45875BA-58C0-6772-1A2F-BFDDBE1043F5}"/>
                  </a:ext>
                </a:extLst>
              </p:cNvPr>
              <p:cNvSpPr txBox="1"/>
              <p:nvPr/>
            </p:nvSpPr>
            <p:spPr>
              <a:xfrm>
                <a:off x="6720928" y="4879707"/>
                <a:ext cx="36254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1F1F1F"/>
                    </a:solidFill>
                    <a:latin typeface="Georgia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Electric conduits in the wall </a:t>
                </a:r>
                <a:endParaRPr lang="zh-CN" altLang="en-US" dirty="0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CBB35818-EC20-D866-BC13-C76B60552F37}"/>
                </a:ext>
              </a:extLst>
            </p:cNvPr>
            <p:cNvGrpSpPr/>
            <p:nvPr/>
          </p:nvGrpSpPr>
          <p:grpSpPr>
            <a:xfrm>
              <a:off x="3737700" y="3071232"/>
              <a:ext cx="2232500" cy="2166706"/>
              <a:chOff x="3737700" y="3071232"/>
              <a:chExt cx="2232500" cy="2166706"/>
            </a:xfrm>
          </p:grpSpPr>
          <p:pic>
            <p:nvPicPr>
              <p:cNvPr id="2" name="Picture 10">
                <a:extLst>
                  <a:ext uri="{FF2B5EF4-FFF2-40B4-BE49-F238E27FC236}">
                    <a16:creationId xmlns:a16="http://schemas.microsoft.com/office/drawing/2014/main" id="{FE7253C2-A391-5F67-531F-BD7B625AD5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7700" y="3071232"/>
                <a:ext cx="22325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68D7F783-E41B-F7DB-768D-F369FC6E4393}"/>
                  </a:ext>
                </a:extLst>
              </p:cNvPr>
              <p:cNvSpPr txBox="1"/>
              <p:nvPr/>
            </p:nvSpPr>
            <p:spPr>
              <a:xfrm>
                <a:off x="3737700" y="4868606"/>
                <a:ext cx="22075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srgbClr val="1F1F1F"/>
                    </a:solidFill>
                    <a:latin typeface="Georgia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Partition phase 3</a:t>
                </a: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98D959E-5ECD-F1DD-F3A8-5CA6574BB68C}"/>
                </a:ext>
              </a:extLst>
            </p:cNvPr>
            <p:cNvGrpSpPr/>
            <p:nvPr/>
          </p:nvGrpSpPr>
          <p:grpSpPr>
            <a:xfrm>
              <a:off x="408778" y="3071232"/>
              <a:ext cx="2489167" cy="2169332"/>
              <a:chOff x="408778" y="3071232"/>
              <a:chExt cx="2489167" cy="2169332"/>
            </a:xfrm>
          </p:grpSpPr>
          <p:pic>
            <p:nvPicPr>
              <p:cNvPr id="14" name="Picture 20">
                <a:extLst>
                  <a:ext uri="{FF2B5EF4-FFF2-40B4-BE49-F238E27FC236}">
                    <a16:creationId xmlns:a16="http://schemas.microsoft.com/office/drawing/2014/main" id="{ECAC35F9-0475-DA44-5255-9167A591B7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778" y="3071232"/>
                <a:ext cx="2489167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B787B10-F5F1-469A-EF2B-257E595CFA9B}"/>
                  </a:ext>
                </a:extLst>
              </p:cNvPr>
              <p:cNvSpPr txBox="1"/>
              <p:nvPr/>
            </p:nvSpPr>
            <p:spPr>
              <a:xfrm>
                <a:off x="408778" y="4871232"/>
                <a:ext cx="24891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>
                    <a:solidFill>
                      <a:srgbClr val="1F1F1F"/>
                    </a:solidFill>
                    <a:latin typeface="Georgia" panose="02040502050405020303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Wall tiling</a:t>
                </a:r>
              </a:p>
            </p:txBody>
          </p:sp>
        </p:grpSp>
        <p:sp>
          <p:nvSpPr>
            <p:cNvPr id="42" name="箭头: 右 41">
              <a:extLst>
                <a:ext uri="{FF2B5EF4-FFF2-40B4-BE49-F238E27FC236}">
                  <a16:creationId xmlns:a16="http://schemas.microsoft.com/office/drawing/2014/main" id="{C0235468-904C-8A51-C0A9-983407984975}"/>
                </a:ext>
              </a:extLst>
            </p:cNvPr>
            <p:cNvSpPr/>
            <p:nvPr/>
          </p:nvSpPr>
          <p:spPr>
            <a:xfrm>
              <a:off x="2933909" y="996176"/>
              <a:ext cx="360000" cy="3600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箭头: 右 42">
              <a:extLst>
                <a:ext uri="{FF2B5EF4-FFF2-40B4-BE49-F238E27FC236}">
                  <a16:creationId xmlns:a16="http://schemas.microsoft.com/office/drawing/2014/main" id="{A4FCFCE3-BC41-5E98-F377-EA58AF410405}"/>
                </a:ext>
              </a:extLst>
            </p:cNvPr>
            <p:cNvSpPr/>
            <p:nvPr/>
          </p:nvSpPr>
          <p:spPr>
            <a:xfrm>
              <a:off x="6196631" y="996176"/>
              <a:ext cx="360000" cy="3600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箭头: 右 43">
              <a:extLst>
                <a:ext uri="{FF2B5EF4-FFF2-40B4-BE49-F238E27FC236}">
                  <a16:creationId xmlns:a16="http://schemas.microsoft.com/office/drawing/2014/main" id="{10070F51-44B2-1047-7793-BC24849117B8}"/>
                </a:ext>
              </a:extLst>
            </p:cNvPr>
            <p:cNvSpPr/>
            <p:nvPr/>
          </p:nvSpPr>
          <p:spPr>
            <a:xfrm rot="5400000">
              <a:off x="8006802" y="2530375"/>
              <a:ext cx="360000" cy="3600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箭头: 右 45">
              <a:extLst>
                <a:ext uri="{FF2B5EF4-FFF2-40B4-BE49-F238E27FC236}">
                  <a16:creationId xmlns:a16="http://schemas.microsoft.com/office/drawing/2014/main" id="{3A528B78-0883-787C-A307-8739080E8E92}"/>
                </a:ext>
              </a:extLst>
            </p:cNvPr>
            <p:cNvSpPr/>
            <p:nvPr/>
          </p:nvSpPr>
          <p:spPr>
            <a:xfrm rot="10800000">
              <a:off x="3113909" y="3874843"/>
              <a:ext cx="360000" cy="3600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箭头: 右 46">
              <a:extLst>
                <a:ext uri="{FF2B5EF4-FFF2-40B4-BE49-F238E27FC236}">
                  <a16:creationId xmlns:a16="http://schemas.microsoft.com/office/drawing/2014/main" id="{07F0872B-ED1C-FFD5-2EAE-9E7B7C032B9E}"/>
                </a:ext>
              </a:extLst>
            </p:cNvPr>
            <p:cNvSpPr/>
            <p:nvPr/>
          </p:nvSpPr>
          <p:spPr>
            <a:xfrm rot="10800000">
              <a:off x="6196631" y="3875476"/>
              <a:ext cx="360000" cy="3600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9" name="文本框 11">
            <a:extLst>
              <a:ext uri="{FF2B5EF4-FFF2-40B4-BE49-F238E27FC236}">
                <a16:creationId xmlns:a16="http://schemas.microsoft.com/office/drawing/2014/main" id="{1C9BFA41-684D-BF90-B8D9-A412A6A615D9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紧前紧后工作</a:t>
            </a:r>
            <a:r>
              <a:rPr lang="en-US" altLang="zh-CN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2(Dependency)</a:t>
            </a:r>
          </a:p>
        </p:txBody>
      </p:sp>
      <p:pic>
        <p:nvPicPr>
          <p:cNvPr id="50" name="Picture 4" descr="任务, 软件, 平台, 管理, 项目 图标">
            <a:extLst>
              <a:ext uri="{FF2B5EF4-FFF2-40B4-BE49-F238E27FC236}">
                <a16:creationId xmlns:a16="http://schemas.microsoft.com/office/drawing/2014/main" id="{2CB8FAF5-A4BD-33BE-E06F-470D81A74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000" y="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544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8B068-AC31-1748-1F31-36A741FAD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1">
            <a:extLst>
              <a:ext uri="{FF2B5EF4-FFF2-40B4-BE49-F238E27FC236}">
                <a16:creationId xmlns:a16="http://schemas.microsoft.com/office/drawing/2014/main" id="{9C72AAB6-CD01-BA07-2644-3E1E484FBADB}"/>
              </a:ext>
            </a:extLst>
          </p:cNvPr>
          <p:cNvSpPr txBox="1"/>
          <p:nvPr/>
        </p:nvSpPr>
        <p:spPr>
          <a:xfrm>
            <a:off x="-8" y="-3145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Georgia Pro" panose="02040502050405020303" pitchFamily="18" charset="0"/>
                <a:ea typeface="宋体" panose="02010600030101010101" pitchFamily="2" charset="-122"/>
                <a:cs typeface="更纱黑体 SC" panose="02000500000000000000" pitchFamily="2" charset="-122"/>
              </a:rPr>
              <a:t>内容解释</a:t>
            </a:r>
            <a:endParaRPr lang="en-US" altLang="zh-CN" sz="2800" b="1" dirty="0">
              <a:latin typeface="Georgia Pro" panose="02040502050405020303" pitchFamily="18" charset="0"/>
              <a:ea typeface="宋体" panose="02010600030101010101" pitchFamily="2" charset="-122"/>
              <a:cs typeface="更纱黑体 SC" panose="02000500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C5BC51-B6BA-73D6-B0D1-F630C3E8203A}"/>
              </a:ext>
            </a:extLst>
          </p:cNvPr>
          <p:cNvSpPr txBox="1"/>
          <p:nvPr/>
        </p:nvSpPr>
        <p:spPr>
          <a:xfrm>
            <a:off x="0" y="520075"/>
            <a:ext cx="12192000" cy="1897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Gravel</a:t>
            </a:r>
            <a:r>
              <a:rPr lang="zh-CN" altLang="en-US" sz="1600" b="1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（碎石工）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负责铺设地基或基础层的碎石，确保地面平整和排水良好。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Plumbing</a:t>
            </a:r>
            <a:r>
              <a:rPr lang="zh-CN" altLang="en-US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（管道工）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负责安装和维护供水、排水和卫生设施的管道系统。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Electricity</a:t>
            </a:r>
            <a:r>
              <a:rPr lang="zh-CN" altLang="en-US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（电工）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</a:rPr>
              <a:t>：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负责安装和维护电气系统，包括照明、插座、开关和配电箱。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Tiling</a:t>
            </a:r>
            <a:r>
              <a:rPr lang="zh-CN" altLang="en-US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（瓷砖工）</a:t>
            </a:r>
            <a:r>
              <a:rPr lang="zh-CN" altLang="en-US" sz="1600" dirty="0">
                <a:latin typeface="Georgia Pro" panose="02040502050405020303" pitchFamily="18" charset="0"/>
                <a:ea typeface="宋体" panose="02010600030101010101" pitchFamily="2" charset="-122"/>
              </a:rPr>
              <a:t>：负责铺设地板和墙面的瓷砖，确保美观和耐用。</a:t>
            </a:r>
            <a:endParaRPr lang="en-US" altLang="zh-CN" sz="1600" dirty="0">
              <a:latin typeface="Georgia Pro" panose="02040502050405020303" pitchFamily="18" charset="0"/>
              <a:ea typeface="宋体" panose="02010600030101010101" pitchFamily="2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Partition</a:t>
            </a:r>
            <a:r>
              <a:rPr lang="zh-CN" altLang="en-US" sz="1600" b="1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（隔墙工）</a:t>
            </a:r>
            <a:r>
              <a:rPr lang="zh-CN" altLang="en-US" sz="1600" i="0" dirty="0">
                <a:effectLst/>
                <a:latin typeface="Georgia Pro" panose="02040502050405020303" pitchFamily="18" charset="0"/>
                <a:ea typeface="宋体" panose="02010600030101010101" pitchFamily="2" charset="-122"/>
              </a:rPr>
              <a:t>：负责建造和安装隔墙，将空间分隔成不同的功能区域。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F491E61-14BE-39FF-43CB-49DF6EBCC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096244"/>
              </p:ext>
            </p:extLst>
          </p:nvPr>
        </p:nvGraphicFramePr>
        <p:xfrm>
          <a:off x="8521977" y="935364"/>
          <a:ext cx="1973746" cy="106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080">
                  <a:extLst>
                    <a:ext uri="{9D8B030D-6E8A-4147-A177-3AD203B41FA5}">
                      <a16:colId xmlns:a16="http://schemas.microsoft.com/office/drawing/2014/main" val="106952934"/>
                    </a:ext>
                  </a:extLst>
                </a:gridCol>
                <a:gridCol w="1390129">
                  <a:extLst>
                    <a:ext uri="{9D8B030D-6E8A-4147-A177-3AD203B41FA5}">
                      <a16:colId xmlns:a16="http://schemas.microsoft.com/office/drawing/2014/main" val="1119799657"/>
                    </a:ext>
                  </a:extLst>
                </a:gridCol>
                <a:gridCol w="388537">
                  <a:extLst>
                    <a:ext uri="{9D8B030D-6E8A-4147-A177-3AD203B41FA5}">
                      <a16:colId xmlns:a16="http://schemas.microsoft.com/office/drawing/2014/main" val="300074688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Georgia Pro" panose="02040502050405020303" pitchFamily="18" charset="0"/>
                        </a:rPr>
                        <a:t>Trade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17032691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Gravel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9264843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Plumbing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5949671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Electricity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5195958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Tiling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118301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Georgia Pro" panose="02040502050405020303" pitchFamily="18" charset="0"/>
                        </a:rPr>
                        <a:t>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Georgia Pro" panose="02040502050405020303" pitchFamily="18" charset="0"/>
                        </a:rPr>
                        <a:t>Partition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Georgia Pro" panose="02040502050405020303" pitchFamily="18" charset="0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  <a:ea typeface="等线" panose="02010600030101010101" pitchFamily="2" charset="-122"/>
                        </a:rPr>
                        <a:t>…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27115762"/>
                  </a:ext>
                </a:extLst>
              </a:tr>
            </a:tbl>
          </a:graphicData>
        </a:graphic>
      </p:graphicFrame>
      <p:pic>
        <p:nvPicPr>
          <p:cNvPr id="8" name="Picture 2" descr="客户, 服务, 代理, 支持, 人 图标">
            <a:extLst>
              <a:ext uri="{FF2B5EF4-FFF2-40B4-BE49-F238E27FC236}">
                <a16:creationId xmlns:a16="http://schemas.microsoft.com/office/drawing/2014/main" id="{95344F6B-D902-0E4F-3F6F-56B9498AA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000" y="-314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7">
            <a:extLst>
              <a:ext uri="{FF2B5EF4-FFF2-40B4-BE49-F238E27FC236}">
                <a16:creationId xmlns:a16="http://schemas.microsoft.com/office/drawing/2014/main" id="{F2F4166D-35E6-CC24-0570-2511DC8724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t="7916" r="2958" b="8004"/>
          <a:stretch/>
        </p:blipFill>
        <p:spPr bwMode="auto">
          <a:xfrm>
            <a:off x="965377" y="2940674"/>
            <a:ext cx="10261228" cy="360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C3A73435-0E86-C226-8196-16CB8FD7A63A}"/>
              </a:ext>
            </a:extLst>
          </p:cNvPr>
          <p:cNvSpPr/>
          <p:nvPr/>
        </p:nvSpPr>
        <p:spPr>
          <a:xfrm rot="5400000">
            <a:off x="9328850" y="2499064"/>
            <a:ext cx="360000" cy="3600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5266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4689</Words>
  <Application>Microsoft Office PowerPoint</Application>
  <PresentationFormat>宽屏</PresentationFormat>
  <Paragraphs>1896</Paragraphs>
  <Slides>40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DeepSeek-CJK-patch</vt:lpstr>
      <vt:lpstr>等线</vt:lpstr>
      <vt:lpstr>等线 Light</vt:lpstr>
      <vt:lpstr>宋体</vt:lpstr>
      <vt:lpstr>Arial</vt:lpstr>
      <vt:lpstr>Consolas</vt:lpstr>
      <vt:lpstr>Georgia</vt:lpstr>
      <vt:lpstr>Georgia Pro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峰 邱</dc:creator>
  <cp:lastModifiedBy>峰 邱</cp:lastModifiedBy>
  <cp:revision>699</cp:revision>
  <dcterms:created xsi:type="dcterms:W3CDTF">2025-04-16T01:52:08Z</dcterms:created>
  <dcterms:modified xsi:type="dcterms:W3CDTF">2025-04-17T07:38:38Z</dcterms:modified>
</cp:coreProperties>
</file>